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367" r:id="rId2"/>
    <p:sldId id="368" r:id="rId3"/>
    <p:sldId id="369" r:id="rId4"/>
    <p:sldId id="370" r:id="rId5"/>
    <p:sldId id="371" r:id="rId6"/>
    <p:sldId id="372" r:id="rId7"/>
    <p:sldId id="373" r:id="rId8"/>
    <p:sldId id="374" r:id="rId9"/>
    <p:sldId id="375"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Lst>
  <p:sldSz cx="9144000" cy="5143500" type="screen16x9"/>
  <p:notesSz cx="6858000" cy="9144000"/>
  <p:embeddedFontLst>
    <p:embeddedFont>
      <p:font typeface="Lato" panose="020F0502020204030203" pitchFamily="34" charset="0"/>
      <p:regular r:id="rId48"/>
      <p:bold r:id="rId49"/>
      <p:italic r:id="rId50"/>
      <p:boldItalic r:id="rId51"/>
    </p:embeddedFont>
    <p:embeddedFont>
      <p:font typeface="Montserrat" panose="000005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093D78-3A62-4602-ABCA-5488C37E66DF}">
  <a:tblStyle styleId="{67093D78-3A62-4602-ABCA-5488C37E66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2082ebb4881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2082ebb4881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2072e95ac0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2072e95ac0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2072e95ac0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2072e95ac0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2072e95ac0e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2072e95ac0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2072e95ac0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2072e95ac0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05586fdf9d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205586fdf9d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2072e95ac0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2072e95ac0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2072e95ac0e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2072e95ac0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2072e95ac0e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2072e95ac0e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2072e95ac0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2072e95ac0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2072e95ac0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2072e95ac0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d87aaaf13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d87aaaf13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207e63f8b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207e63f8b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207e63f8b9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207e63f8b9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2072e95ac0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2072e95ac0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207e63f8b9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207e63f8b9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205586fdf9d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205586fdf9d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BPC : Banque Populaire de Chine</a:t>
            </a:r>
            <a:endParaRPr/>
          </a:p>
          <a:p>
            <a:pPr marL="0" lvl="0" indent="0" algn="l" rtl="0">
              <a:spcBef>
                <a:spcPts val="0"/>
              </a:spcBef>
              <a:spcAft>
                <a:spcPts val="0"/>
              </a:spcAft>
              <a:buNone/>
            </a:pPr>
            <a:r>
              <a:rPr lang="fr"/>
              <a:t>FED : Réserve Fédérale des Etats Unis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205586fdf9d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205586fdf9d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2072e95ac0e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2072e95ac0e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2072e95ac0e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2072e95ac0e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2072e95ac0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2072e95ac0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2072e95ac0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2072e95ac0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2072e95ac0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2072e95ac0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205586fdf9d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205586fdf9d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2072e95ac0e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6" name="Google Shape;1786;g2072e95ac0e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2072e95ac0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2072e95ac0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207e63f8b9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207e63f8b9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205586fdf9d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205586fdf9d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2072e95ac0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2072e95ac0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207e63f8b9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207e63f8b9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07e63f8b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207e63f8b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205586fdf9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8" name="Google Shape;1928;g205586fdf9d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2072e95ac0e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6" name="Google Shape;1936;g2072e95ac0e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072e95ac0e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072e95ac0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2072e95ac0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2072e95ac0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205586fdf9d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205586fdf9d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2072e95ac0e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2072e95ac0e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2072e95ac0e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6" name="Google Shape;2006;g2072e95ac0e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2072e95ac0e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2072e95ac0e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206b2b6ba5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206b2b6ba5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2072e95ac0e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2072e95ac0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2072e95ac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2072e95ac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206b2b6ba52_2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206b2b6ba52_2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206b2b6ba52_2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206b2b6ba52_2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072e95ac0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2072e95ac0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larousse.fr/dictionnaires/francais/cryptographie/20864"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larousse.fr/dictionnaires/francais/bitcoin/10911016"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Sommaire</a:t>
            </a:r>
            <a:endParaRPr/>
          </a:p>
        </p:txBody>
      </p:sp>
      <p:sp>
        <p:nvSpPr>
          <p:cNvPr id="1388" name="Google Shape;1388;p124"/>
          <p:cNvSpPr/>
          <p:nvPr/>
        </p:nvSpPr>
        <p:spPr>
          <a:xfrm>
            <a:off x="257550" y="964250"/>
            <a:ext cx="8694300" cy="301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Cours de 12 heures</a:t>
            </a:r>
            <a:endParaRPr>
              <a:latin typeface="Lato"/>
              <a:ea typeface="Lato"/>
              <a:cs typeface="Lato"/>
              <a:sym typeface="Lato"/>
            </a:endParaRPr>
          </a:p>
        </p:txBody>
      </p:sp>
      <p:sp>
        <p:nvSpPr>
          <p:cNvPr id="1389" name="Google Shape;1389;p124"/>
          <p:cNvSpPr/>
          <p:nvPr/>
        </p:nvSpPr>
        <p:spPr>
          <a:xfrm>
            <a:off x="257550" y="1316148"/>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1</a:t>
            </a:r>
            <a:endParaRPr>
              <a:latin typeface="Lato"/>
              <a:ea typeface="Lato"/>
              <a:cs typeface="Lato"/>
              <a:sym typeface="Lato"/>
            </a:endParaRPr>
          </a:p>
          <a:p>
            <a:pPr marL="0" lvl="0" indent="0" algn="l" rtl="0">
              <a:spcBef>
                <a:spcPts val="0"/>
              </a:spcBef>
              <a:spcAft>
                <a:spcPts val="0"/>
              </a:spcAft>
              <a:buNone/>
            </a:pPr>
            <a:endParaRPr sz="900">
              <a:latin typeface="Lato"/>
              <a:ea typeface="Lato"/>
              <a:cs typeface="Lato"/>
              <a:sym typeface="Lato"/>
            </a:endParaRPr>
          </a:p>
        </p:txBody>
      </p:sp>
      <p:sp>
        <p:nvSpPr>
          <p:cNvPr id="1390" name="Google Shape;1390;p124"/>
          <p:cNvSpPr/>
          <p:nvPr/>
        </p:nvSpPr>
        <p:spPr>
          <a:xfrm>
            <a:off x="1719750" y="1316147"/>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2</a:t>
            </a:r>
            <a:endParaRPr sz="900">
              <a:latin typeface="Lato"/>
              <a:ea typeface="Lato"/>
              <a:cs typeface="Lato"/>
              <a:sym typeface="Lato"/>
            </a:endParaRPr>
          </a:p>
        </p:txBody>
      </p:sp>
      <p:sp>
        <p:nvSpPr>
          <p:cNvPr id="1391" name="Google Shape;1391;p124"/>
          <p:cNvSpPr/>
          <p:nvPr/>
        </p:nvSpPr>
        <p:spPr>
          <a:xfrm>
            <a:off x="61063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5</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p:txBody>
      </p:sp>
      <p:sp>
        <p:nvSpPr>
          <p:cNvPr id="1392" name="Google Shape;1392;p124"/>
          <p:cNvSpPr/>
          <p:nvPr/>
        </p:nvSpPr>
        <p:spPr>
          <a:xfrm>
            <a:off x="75685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6</a:t>
            </a:r>
            <a:endParaRPr>
              <a:latin typeface="Lato"/>
              <a:ea typeface="Lato"/>
              <a:cs typeface="Lato"/>
              <a:sym typeface="Lato"/>
            </a:endParaRPr>
          </a:p>
        </p:txBody>
      </p:sp>
      <p:sp>
        <p:nvSpPr>
          <p:cNvPr id="1393" name="Google Shape;1393;p124"/>
          <p:cNvSpPr txBox="1"/>
          <p:nvPr/>
        </p:nvSpPr>
        <p:spPr>
          <a:xfrm>
            <a:off x="6225175" y="2457700"/>
            <a:ext cx="1236300" cy="27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sz="600">
              <a:latin typeface="Lato"/>
              <a:ea typeface="Lato"/>
              <a:cs typeface="Lato"/>
              <a:sym typeface="Lato"/>
            </a:endParaRPr>
          </a:p>
        </p:txBody>
      </p:sp>
      <p:sp>
        <p:nvSpPr>
          <p:cNvPr id="1394" name="Google Shape;1394;p124"/>
          <p:cNvSpPr/>
          <p:nvPr/>
        </p:nvSpPr>
        <p:spPr>
          <a:xfrm>
            <a:off x="257550" y="20076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395" name="Google Shape;1395;p124"/>
          <p:cNvSpPr/>
          <p:nvPr/>
        </p:nvSpPr>
        <p:spPr>
          <a:xfrm>
            <a:off x="1719750" y="20076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396" name="Google Shape;1396;p124"/>
          <p:cNvSpPr/>
          <p:nvPr/>
        </p:nvSpPr>
        <p:spPr>
          <a:xfrm>
            <a:off x="6138150" y="20281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2">
              <a:solidFill>
                <a:schemeClr val="lt1"/>
              </a:solidFill>
              <a:latin typeface="Lato"/>
              <a:ea typeface="Lato"/>
              <a:cs typeface="Lato"/>
              <a:sym typeface="Lato"/>
            </a:endParaRPr>
          </a:p>
        </p:txBody>
      </p:sp>
      <p:sp>
        <p:nvSpPr>
          <p:cNvPr id="1397" name="Google Shape;1397;p124"/>
          <p:cNvSpPr/>
          <p:nvPr/>
        </p:nvSpPr>
        <p:spPr>
          <a:xfrm>
            <a:off x="7568550" y="2028025"/>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chemeClr val="lt1"/>
              </a:solidFill>
              <a:latin typeface="Lato"/>
              <a:ea typeface="Lato"/>
              <a:cs typeface="Lato"/>
              <a:sym typeface="Lato"/>
            </a:endParaRPr>
          </a:p>
        </p:txBody>
      </p:sp>
      <p:sp>
        <p:nvSpPr>
          <p:cNvPr id="1398" name="Google Shape;1398;p124"/>
          <p:cNvSpPr/>
          <p:nvPr/>
        </p:nvSpPr>
        <p:spPr>
          <a:xfrm>
            <a:off x="3133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Introduction à la blockchain</a:t>
            </a:r>
            <a:endParaRPr sz="900" b="1">
              <a:latin typeface="Lato"/>
              <a:ea typeface="Lato"/>
              <a:cs typeface="Lato"/>
              <a:sym typeface="Lato"/>
            </a:endParaRPr>
          </a:p>
        </p:txBody>
      </p:sp>
      <p:sp>
        <p:nvSpPr>
          <p:cNvPr id="1399" name="Google Shape;1399;p124"/>
          <p:cNvSpPr/>
          <p:nvPr/>
        </p:nvSpPr>
        <p:spPr>
          <a:xfrm>
            <a:off x="61780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NFT</a:t>
            </a:r>
            <a:endParaRPr sz="900" b="1">
              <a:latin typeface="Lato"/>
              <a:ea typeface="Lato"/>
              <a:cs typeface="Lato"/>
              <a:sym typeface="Lato"/>
            </a:endParaRPr>
          </a:p>
        </p:txBody>
      </p:sp>
      <p:sp>
        <p:nvSpPr>
          <p:cNvPr id="1400" name="Google Shape;1400;p124"/>
          <p:cNvSpPr/>
          <p:nvPr/>
        </p:nvSpPr>
        <p:spPr>
          <a:xfrm>
            <a:off x="1773300" y="1650638"/>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différents types de blockchain</a:t>
            </a:r>
            <a:endParaRPr sz="900" b="1">
              <a:latin typeface="Lato"/>
              <a:ea typeface="Lato"/>
              <a:cs typeface="Lato"/>
              <a:sym typeface="Lato"/>
            </a:endParaRPr>
          </a:p>
        </p:txBody>
      </p:sp>
      <p:sp>
        <p:nvSpPr>
          <p:cNvPr id="1401" name="Google Shape;1401;p124"/>
          <p:cNvSpPr/>
          <p:nvPr/>
        </p:nvSpPr>
        <p:spPr>
          <a:xfrm>
            <a:off x="76198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Exposé</a:t>
            </a:r>
            <a:endParaRPr sz="900" b="1">
              <a:latin typeface="Lato"/>
              <a:ea typeface="Lato"/>
              <a:cs typeface="Lato"/>
              <a:sym typeface="Lato"/>
            </a:endParaRPr>
          </a:p>
        </p:txBody>
      </p:sp>
      <p:sp>
        <p:nvSpPr>
          <p:cNvPr id="1402" name="Google Shape;1402;p124"/>
          <p:cNvSpPr/>
          <p:nvPr/>
        </p:nvSpPr>
        <p:spPr>
          <a:xfrm>
            <a:off x="347333"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Historique</a:t>
            </a:r>
            <a:endParaRPr sz="900">
              <a:latin typeface="Lato"/>
              <a:ea typeface="Lato"/>
              <a:cs typeface="Lato"/>
              <a:sym typeface="Lato"/>
            </a:endParaRPr>
          </a:p>
        </p:txBody>
      </p:sp>
      <p:sp>
        <p:nvSpPr>
          <p:cNvPr id="1403" name="Google Shape;1403;p124"/>
          <p:cNvSpPr/>
          <p:nvPr/>
        </p:nvSpPr>
        <p:spPr>
          <a:xfrm>
            <a:off x="347333"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Introduction à la Blockchain</a:t>
            </a:r>
            <a:endParaRPr sz="900">
              <a:latin typeface="Lato"/>
              <a:ea typeface="Lato"/>
              <a:cs typeface="Lato"/>
              <a:sym typeface="Lato"/>
            </a:endParaRPr>
          </a:p>
        </p:txBody>
      </p:sp>
      <p:sp>
        <p:nvSpPr>
          <p:cNvPr id="1404" name="Google Shape;1404;p124"/>
          <p:cNvSpPr/>
          <p:nvPr/>
        </p:nvSpPr>
        <p:spPr>
          <a:xfrm>
            <a:off x="345083"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900">
                <a:latin typeface="Lato"/>
                <a:ea typeface="Lato"/>
                <a:cs typeface="Lato"/>
                <a:sym typeface="Lato"/>
              </a:rPr>
              <a:t>Qui ? Pourquoi ?</a:t>
            </a:r>
            <a:endParaRPr sz="900">
              <a:latin typeface="Lato"/>
              <a:ea typeface="Lato"/>
              <a:cs typeface="Lato"/>
              <a:sym typeface="Lato"/>
            </a:endParaRPr>
          </a:p>
          <a:p>
            <a:pPr marL="0" lvl="0" indent="0" algn="l" rtl="0">
              <a:spcBef>
                <a:spcPts val="0"/>
              </a:spcBef>
              <a:spcAft>
                <a:spcPts val="0"/>
              </a:spcAft>
              <a:buNone/>
            </a:pPr>
            <a:r>
              <a:rPr lang="fr" sz="900">
                <a:latin typeface="Lato"/>
                <a:ea typeface="Lato"/>
                <a:cs typeface="Lato"/>
                <a:sym typeface="Lato"/>
              </a:rPr>
              <a:t>Quels enjeux ?</a:t>
            </a:r>
            <a:endParaRPr sz="900">
              <a:latin typeface="Lato"/>
              <a:ea typeface="Lato"/>
              <a:cs typeface="Lato"/>
              <a:sym typeface="Lato"/>
            </a:endParaRPr>
          </a:p>
        </p:txBody>
      </p:sp>
      <p:sp>
        <p:nvSpPr>
          <p:cNvPr id="1405" name="Google Shape;1405;p124"/>
          <p:cNvSpPr/>
          <p:nvPr/>
        </p:nvSpPr>
        <p:spPr>
          <a:xfrm>
            <a:off x="345083" y="3230800"/>
            <a:ext cx="1204800" cy="4551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entreprises qui utilisent la blockchain</a:t>
            </a:r>
            <a:endParaRPr sz="900">
              <a:latin typeface="Lato"/>
              <a:ea typeface="Lato"/>
              <a:cs typeface="Lato"/>
              <a:sym typeface="Lato"/>
            </a:endParaRPr>
          </a:p>
        </p:txBody>
      </p:sp>
      <p:sp>
        <p:nvSpPr>
          <p:cNvPr id="1406" name="Google Shape;1406;p124"/>
          <p:cNvSpPr/>
          <p:nvPr/>
        </p:nvSpPr>
        <p:spPr>
          <a:xfrm>
            <a:off x="347333" y="3782175"/>
            <a:ext cx="1204800" cy="4551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TD1 : </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Les applications blockchain</a:t>
            </a:r>
            <a:endParaRPr sz="900">
              <a:latin typeface="Lato"/>
              <a:ea typeface="Lato"/>
              <a:cs typeface="Lato"/>
              <a:sym typeface="Lato"/>
            </a:endParaRPr>
          </a:p>
        </p:txBody>
      </p:sp>
      <p:sp>
        <p:nvSpPr>
          <p:cNvPr id="1407" name="Google Shape;1407;p124"/>
          <p:cNvSpPr/>
          <p:nvPr/>
        </p:nvSpPr>
        <p:spPr>
          <a:xfrm>
            <a:off x="1810125"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publiques</a:t>
            </a:r>
            <a:endParaRPr sz="900">
              <a:latin typeface="Lato"/>
              <a:ea typeface="Lato"/>
              <a:cs typeface="Lato"/>
              <a:sym typeface="Lato"/>
            </a:endParaRPr>
          </a:p>
        </p:txBody>
      </p:sp>
      <p:sp>
        <p:nvSpPr>
          <p:cNvPr id="1408" name="Google Shape;1408;p124"/>
          <p:cNvSpPr/>
          <p:nvPr/>
        </p:nvSpPr>
        <p:spPr>
          <a:xfrm>
            <a:off x="1810125"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privées</a:t>
            </a:r>
            <a:endParaRPr sz="900">
              <a:latin typeface="Lato"/>
              <a:ea typeface="Lato"/>
              <a:cs typeface="Lato"/>
              <a:sym typeface="Lato"/>
            </a:endParaRPr>
          </a:p>
        </p:txBody>
      </p:sp>
      <p:sp>
        <p:nvSpPr>
          <p:cNvPr id="1409" name="Google Shape;1409;p124"/>
          <p:cNvSpPr/>
          <p:nvPr/>
        </p:nvSpPr>
        <p:spPr>
          <a:xfrm>
            <a:off x="1807875"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 hybrides</a:t>
            </a:r>
            <a:endParaRPr sz="900">
              <a:latin typeface="Lato"/>
              <a:ea typeface="Lato"/>
              <a:cs typeface="Lato"/>
              <a:sym typeface="Lato"/>
            </a:endParaRPr>
          </a:p>
        </p:txBody>
      </p:sp>
      <p:sp>
        <p:nvSpPr>
          <p:cNvPr id="1410" name="Google Shape;1410;p124"/>
          <p:cNvSpPr/>
          <p:nvPr/>
        </p:nvSpPr>
        <p:spPr>
          <a:xfrm>
            <a:off x="1807875"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blockchains de consortium</a:t>
            </a:r>
            <a:endParaRPr sz="900">
              <a:latin typeface="Lato"/>
              <a:ea typeface="Lato"/>
              <a:cs typeface="Lato"/>
              <a:sym typeface="Lato"/>
            </a:endParaRPr>
          </a:p>
        </p:txBody>
      </p:sp>
      <p:sp>
        <p:nvSpPr>
          <p:cNvPr id="1411" name="Google Shape;1411;p124"/>
          <p:cNvSpPr/>
          <p:nvPr/>
        </p:nvSpPr>
        <p:spPr>
          <a:xfrm>
            <a:off x="1807875"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L’interopérabilité</a:t>
            </a:r>
            <a:endParaRPr sz="900">
              <a:latin typeface="Lato"/>
              <a:ea typeface="Lato"/>
              <a:cs typeface="Lato"/>
              <a:sym typeface="Lato"/>
            </a:endParaRPr>
          </a:p>
        </p:txBody>
      </p:sp>
      <p:sp>
        <p:nvSpPr>
          <p:cNvPr id="1412" name="Google Shape;1412;p124"/>
          <p:cNvSpPr/>
          <p:nvPr/>
        </p:nvSpPr>
        <p:spPr>
          <a:xfrm>
            <a:off x="1810125"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layers en blockchain</a:t>
            </a:r>
            <a:endParaRPr sz="900">
              <a:latin typeface="Lato"/>
              <a:ea typeface="Lato"/>
              <a:cs typeface="Lato"/>
              <a:sym typeface="Lato"/>
            </a:endParaRPr>
          </a:p>
        </p:txBody>
      </p:sp>
      <p:sp>
        <p:nvSpPr>
          <p:cNvPr id="1413" name="Google Shape;1413;p124"/>
          <p:cNvSpPr/>
          <p:nvPr/>
        </p:nvSpPr>
        <p:spPr>
          <a:xfrm>
            <a:off x="1810125" y="39419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TD2 : Cas d’étude</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Cosmos</a:t>
            </a:r>
            <a:endParaRPr sz="900">
              <a:latin typeface="Lato"/>
              <a:ea typeface="Lato"/>
              <a:cs typeface="Lato"/>
              <a:sym typeface="Lato"/>
            </a:endParaRPr>
          </a:p>
        </p:txBody>
      </p:sp>
      <p:grpSp>
        <p:nvGrpSpPr>
          <p:cNvPr id="1414" name="Google Shape;1414;p124"/>
          <p:cNvGrpSpPr/>
          <p:nvPr/>
        </p:nvGrpSpPr>
        <p:grpSpPr>
          <a:xfrm>
            <a:off x="3174000" y="1326377"/>
            <a:ext cx="1399200" cy="3651348"/>
            <a:chOff x="4644150" y="1326402"/>
            <a:chExt cx="1399200" cy="3651348"/>
          </a:xfrm>
        </p:grpSpPr>
        <p:sp>
          <p:nvSpPr>
            <p:cNvPr id="1415" name="Google Shape;1415;p124"/>
            <p:cNvSpPr/>
            <p:nvPr/>
          </p:nvSpPr>
          <p:spPr>
            <a:xfrm>
              <a:off x="4644150" y="1326402"/>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3</a:t>
              </a:r>
              <a:endParaRPr sz="900">
                <a:latin typeface="Lato"/>
                <a:ea typeface="Lato"/>
                <a:cs typeface="Lato"/>
                <a:sym typeface="Lato"/>
              </a:endParaRPr>
            </a:p>
          </p:txBody>
        </p:sp>
        <p:sp>
          <p:nvSpPr>
            <p:cNvPr id="1416" name="Google Shape;1416;p124"/>
            <p:cNvSpPr/>
            <p:nvPr/>
          </p:nvSpPr>
          <p:spPr>
            <a:xfrm>
              <a:off x="4660050" y="202815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solidFill>
                  <a:schemeClr val="lt1"/>
                </a:solidFill>
                <a:latin typeface="Lato"/>
                <a:ea typeface="Lato"/>
                <a:cs typeface="Lato"/>
                <a:sym typeface="Lato"/>
              </a:endParaRPr>
            </a:p>
          </p:txBody>
        </p:sp>
        <p:sp>
          <p:nvSpPr>
            <p:cNvPr id="1417" name="Google Shape;1417;p124"/>
            <p:cNvSpPr/>
            <p:nvPr/>
          </p:nvSpPr>
          <p:spPr>
            <a:xfrm>
              <a:off x="469995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crypto-monnaies</a:t>
              </a:r>
              <a:endParaRPr sz="900" b="1">
                <a:latin typeface="Lato"/>
                <a:ea typeface="Lato"/>
                <a:cs typeface="Lato"/>
                <a:sym typeface="Lato"/>
              </a:endParaRPr>
            </a:p>
          </p:txBody>
        </p:sp>
        <p:sp>
          <p:nvSpPr>
            <p:cNvPr id="1418" name="Google Shape;1418;p124"/>
            <p:cNvSpPr/>
            <p:nvPr/>
          </p:nvSpPr>
          <p:spPr>
            <a:xfrm>
              <a:off x="4750425"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Qu’est ce qu’une crypto-monnaie ?</a:t>
              </a:r>
              <a:endParaRPr sz="900">
                <a:latin typeface="Lato"/>
                <a:ea typeface="Lato"/>
                <a:cs typeface="Lato"/>
                <a:sym typeface="Lato"/>
              </a:endParaRPr>
            </a:p>
          </p:txBody>
        </p:sp>
        <p:sp>
          <p:nvSpPr>
            <p:cNvPr id="1419" name="Google Shape;1419;p124"/>
            <p:cNvSpPr/>
            <p:nvPr/>
          </p:nvSpPr>
          <p:spPr>
            <a:xfrm>
              <a:off x="4750425"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Stockage et utilisation</a:t>
              </a:r>
              <a:endParaRPr sz="900">
                <a:latin typeface="Lato"/>
                <a:ea typeface="Lato"/>
                <a:cs typeface="Lato"/>
                <a:sym typeface="Lato"/>
              </a:endParaRPr>
            </a:p>
          </p:txBody>
        </p:sp>
        <p:sp>
          <p:nvSpPr>
            <p:cNvPr id="1420" name="Google Shape;1420;p124"/>
            <p:cNvSpPr/>
            <p:nvPr/>
          </p:nvSpPr>
          <p:spPr>
            <a:xfrm>
              <a:off x="4748175"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Entreprises &amp; Crypto-Actifs</a:t>
              </a:r>
              <a:endParaRPr sz="900">
                <a:latin typeface="Lato"/>
                <a:ea typeface="Lato"/>
                <a:cs typeface="Lato"/>
                <a:sym typeface="Lato"/>
              </a:endParaRPr>
            </a:p>
          </p:txBody>
        </p:sp>
        <p:sp>
          <p:nvSpPr>
            <p:cNvPr id="1421" name="Google Shape;1421;p124"/>
            <p:cNvSpPr/>
            <p:nvPr/>
          </p:nvSpPr>
          <p:spPr>
            <a:xfrm>
              <a:off x="4748175"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Anonymisation ou Pseudonymisation</a:t>
              </a:r>
              <a:endParaRPr sz="900">
                <a:latin typeface="Lato"/>
                <a:ea typeface="Lato"/>
                <a:cs typeface="Lato"/>
                <a:sym typeface="Lato"/>
              </a:endParaRPr>
            </a:p>
          </p:txBody>
        </p:sp>
        <p:sp>
          <p:nvSpPr>
            <p:cNvPr id="1422" name="Google Shape;1422;p124"/>
            <p:cNvSpPr/>
            <p:nvPr/>
          </p:nvSpPr>
          <p:spPr>
            <a:xfrm>
              <a:off x="4748175"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MNBC</a:t>
              </a:r>
              <a:endParaRPr sz="900">
                <a:latin typeface="Lato"/>
                <a:ea typeface="Lato"/>
                <a:cs typeface="Lato"/>
                <a:sym typeface="Lato"/>
              </a:endParaRPr>
            </a:p>
          </p:txBody>
        </p:sp>
        <p:sp>
          <p:nvSpPr>
            <p:cNvPr id="1423" name="Google Shape;1423;p124"/>
            <p:cNvSpPr/>
            <p:nvPr/>
          </p:nvSpPr>
          <p:spPr>
            <a:xfrm>
              <a:off x="4750425"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contrôles et régulations</a:t>
              </a:r>
              <a:endParaRPr sz="900">
                <a:latin typeface="Lato"/>
                <a:ea typeface="Lato"/>
                <a:cs typeface="Lato"/>
                <a:sym typeface="Lato"/>
              </a:endParaRPr>
            </a:p>
          </p:txBody>
        </p:sp>
        <p:sp>
          <p:nvSpPr>
            <p:cNvPr id="1424" name="Google Shape;1424;p124"/>
            <p:cNvSpPr/>
            <p:nvPr/>
          </p:nvSpPr>
          <p:spPr>
            <a:xfrm>
              <a:off x="4750425" y="39419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banques centrales</a:t>
              </a:r>
              <a:endParaRPr sz="900">
                <a:latin typeface="Lato"/>
                <a:ea typeface="Lato"/>
                <a:cs typeface="Lato"/>
                <a:sym typeface="Lato"/>
              </a:endParaRPr>
            </a:p>
          </p:txBody>
        </p:sp>
      </p:grpSp>
      <p:sp>
        <p:nvSpPr>
          <p:cNvPr id="1425" name="Google Shape;1425;p124"/>
          <p:cNvSpPr/>
          <p:nvPr/>
        </p:nvSpPr>
        <p:spPr>
          <a:xfrm>
            <a:off x="6234096" y="21112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Qu’est ce qu’un NFT ?</a:t>
            </a:r>
            <a:endParaRPr sz="900">
              <a:latin typeface="Lato"/>
              <a:ea typeface="Lato"/>
              <a:cs typeface="Lato"/>
              <a:sym typeface="Lato"/>
            </a:endParaRPr>
          </a:p>
        </p:txBody>
      </p:sp>
      <p:sp>
        <p:nvSpPr>
          <p:cNvPr id="1426" name="Google Shape;1426;p124"/>
          <p:cNvSpPr/>
          <p:nvPr/>
        </p:nvSpPr>
        <p:spPr>
          <a:xfrm>
            <a:off x="6234096" y="24844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OpenSea</a:t>
            </a:r>
            <a:endParaRPr sz="900">
              <a:latin typeface="Lato"/>
              <a:ea typeface="Lato"/>
              <a:cs typeface="Lato"/>
              <a:sym typeface="Lato"/>
            </a:endParaRPr>
          </a:p>
        </p:txBody>
      </p:sp>
      <p:sp>
        <p:nvSpPr>
          <p:cNvPr id="1427" name="Google Shape;1427;p124"/>
          <p:cNvSpPr/>
          <p:nvPr/>
        </p:nvSpPr>
        <p:spPr>
          <a:xfrm>
            <a:off x="6231846" y="28576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NFT dans l’Art</a:t>
            </a:r>
            <a:endParaRPr sz="900">
              <a:latin typeface="Lato"/>
              <a:ea typeface="Lato"/>
              <a:cs typeface="Lato"/>
              <a:sym typeface="Lato"/>
            </a:endParaRPr>
          </a:p>
        </p:txBody>
      </p:sp>
      <p:sp>
        <p:nvSpPr>
          <p:cNvPr id="1428" name="Google Shape;1428;p124"/>
          <p:cNvSpPr/>
          <p:nvPr/>
        </p:nvSpPr>
        <p:spPr>
          <a:xfrm>
            <a:off x="6231846" y="3230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Les NFT d’art et NFT techniques</a:t>
            </a:r>
            <a:endParaRPr sz="900">
              <a:latin typeface="Lato"/>
              <a:ea typeface="Lato"/>
              <a:cs typeface="Lato"/>
              <a:sym typeface="Lato"/>
            </a:endParaRPr>
          </a:p>
        </p:txBody>
      </p:sp>
      <p:sp>
        <p:nvSpPr>
          <p:cNvPr id="1429" name="Google Shape;1429;p124"/>
          <p:cNvSpPr/>
          <p:nvPr/>
        </p:nvSpPr>
        <p:spPr>
          <a:xfrm>
            <a:off x="6234096" y="360397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Unstoppable Domains</a:t>
            </a:r>
            <a:endParaRPr sz="900">
              <a:latin typeface="Lato"/>
              <a:ea typeface="Lato"/>
              <a:cs typeface="Lato"/>
              <a:sym typeface="Lato"/>
            </a:endParaRPr>
          </a:p>
        </p:txBody>
      </p:sp>
      <p:sp>
        <p:nvSpPr>
          <p:cNvPr id="1430" name="Google Shape;1430;p124"/>
          <p:cNvSpPr/>
          <p:nvPr/>
        </p:nvSpPr>
        <p:spPr>
          <a:xfrm>
            <a:off x="7660633" y="2111250"/>
            <a:ext cx="1204800" cy="27834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Exposé noté</a:t>
            </a:r>
            <a:endParaRPr sz="900">
              <a:latin typeface="Lato"/>
              <a:ea typeface="Lato"/>
              <a:cs typeface="Lato"/>
              <a:sym typeface="Lato"/>
            </a:endParaRPr>
          </a:p>
          <a:p>
            <a:pPr marL="0" lvl="0" indent="0" algn="ctr" rtl="0">
              <a:spcBef>
                <a:spcPts val="0"/>
              </a:spcBef>
              <a:spcAft>
                <a:spcPts val="0"/>
              </a:spcAft>
              <a:buNone/>
            </a:pPr>
            <a:r>
              <a:rPr lang="fr" sz="900">
                <a:latin typeface="Lato"/>
                <a:ea typeface="Lato"/>
                <a:cs typeface="Lato"/>
                <a:sym typeface="Lato"/>
              </a:rPr>
              <a:t>Présentation d’une blockchain ou d’un layer en groupe</a:t>
            </a:r>
            <a:endParaRPr sz="900">
              <a:latin typeface="Lato"/>
              <a:ea typeface="Lato"/>
              <a:cs typeface="Lato"/>
              <a:sym typeface="Lato"/>
            </a:endParaRPr>
          </a:p>
        </p:txBody>
      </p:sp>
      <p:sp>
        <p:nvSpPr>
          <p:cNvPr id="1431" name="Google Shape;1431;p124"/>
          <p:cNvSpPr/>
          <p:nvPr/>
        </p:nvSpPr>
        <p:spPr>
          <a:xfrm>
            <a:off x="3281138" y="461775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DEX et CEX</a:t>
            </a:r>
            <a:endParaRPr sz="900">
              <a:latin typeface="Lato"/>
              <a:ea typeface="Lato"/>
              <a:cs typeface="Lato"/>
              <a:sym typeface="Lato"/>
            </a:endParaRPr>
          </a:p>
        </p:txBody>
      </p:sp>
      <p:grpSp>
        <p:nvGrpSpPr>
          <p:cNvPr id="1432" name="Google Shape;1432;p124"/>
          <p:cNvGrpSpPr/>
          <p:nvPr/>
        </p:nvGrpSpPr>
        <p:grpSpPr>
          <a:xfrm>
            <a:off x="4664025" y="1326401"/>
            <a:ext cx="1383300" cy="3651299"/>
            <a:chOff x="3181950" y="1326401"/>
            <a:chExt cx="1383300" cy="3651299"/>
          </a:xfrm>
        </p:grpSpPr>
        <p:sp>
          <p:nvSpPr>
            <p:cNvPr id="1433" name="Google Shape;1433;p124"/>
            <p:cNvSpPr/>
            <p:nvPr/>
          </p:nvSpPr>
          <p:spPr>
            <a:xfrm>
              <a:off x="3181950" y="1326401"/>
              <a:ext cx="1383300" cy="641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Lato"/>
                  <a:ea typeface="Lato"/>
                  <a:cs typeface="Lato"/>
                  <a:sym typeface="Lato"/>
                </a:rPr>
                <a:t>Cours 4</a:t>
              </a:r>
              <a:endParaRPr sz="900">
                <a:latin typeface="Lato"/>
                <a:ea typeface="Lato"/>
                <a:cs typeface="Lato"/>
                <a:sym typeface="Lato"/>
              </a:endParaRPr>
            </a:p>
            <a:p>
              <a:pPr marL="0" lvl="0" indent="0" algn="ctr" rtl="0">
                <a:spcBef>
                  <a:spcPts val="0"/>
                </a:spcBef>
                <a:spcAft>
                  <a:spcPts val="0"/>
                </a:spcAft>
                <a:buNone/>
              </a:pPr>
              <a:endParaRPr sz="900">
                <a:latin typeface="Lato"/>
                <a:ea typeface="Lato"/>
                <a:cs typeface="Lato"/>
                <a:sym typeface="Lato"/>
              </a:endParaRPr>
            </a:p>
          </p:txBody>
        </p:sp>
        <p:sp>
          <p:nvSpPr>
            <p:cNvPr id="1434" name="Google Shape;1434;p124"/>
            <p:cNvSpPr/>
            <p:nvPr/>
          </p:nvSpPr>
          <p:spPr>
            <a:xfrm>
              <a:off x="3181950" y="2028100"/>
              <a:ext cx="1383300" cy="29496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
                <a:solidFill>
                  <a:schemeClr val="lt1"/>
                </a:solidFill>
                <a:latin typeface="Lato"/>
                <a:ea typeface="Lato"/>
                <a:cs typeface="Lato"/>
                <a:sym typeface="Lato"/>
              </a:endParaRPr>
            </a:p>
          </p:txBody>
        </p:sp>
        <p:sp>
          <p:nvSpPr>
            <p:cNvPr id="1435" name="Google Shape;1435;p124"/>
            <p:cNvSpPr/>
            <p:nvPr/>
          </p:nvSpPr>
          <p:spPr>
            <a:xfrm>
              <a:off x="3245700" y="1650650"/>
              <a:ext cx="1276200" cy="276900"/>
            </a:xfrm>
            <a:prstGeom prst="roundRect">
              <a:avLst>
                <a:gd name="adj" fmla="val 16667"/>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b="1">
                  <a:latin typeface="Lato"/>
                  <a:ea typeface="Lato"/>
                  <a:cs typeface="Lato"/>
                  <a:sym typeface="Lato"/>
                </a:rPr>
                <a:t>Les smart contracts</a:t>
              </a:r>
              <a:endParaRPr sz="900" b="1">
                <a:latin typeface="Lato"/>
                <a:ea typeface="Lato"/>
                <a:cs typeface="Lato"/>
                <a:sym typeface="Lato"/>
              </a:endParaRPr>
            </a:p>
          </p:txBody>
        </p:sp>
        <p:sp>
          <p:nvSpPr>
            <p:cNvPr id="1436" name="Google Shape;1436;p124"/>
            <p:cNvSpPr/>
            <p:nvPr/>
          </p:nvSpPr>
          <p:spPr>
            <a:xfrm>
              <a:off x="3280275" y="211126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Définition juridique</a:t>
              </a:r>
              <a:endParaRPr sz="900">
                <a:latin typeface="Lato"/>
                <a:ea typeface="Lato"/>
                <a:cs typeface="Lato"/>
                <a:sym typeface="Lato"/>
              </a:endParaRPr>
            </a:p>
          </p:txBody>
        </p:sp>
        <p:sp>
          <p:nvSpPr>
            <p:cNvPr id="1437" name="Google Shape;1437;p124"/>
            <p:cNvSpPr/>
            <p:nvPr/>
          </p:nvSpPr>
          <p:spPr>
            <a:xfrm>
              <a:off x="3280275" y="248443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Définition technique</a:t>
              </a:r>
              <a:endParaRPr sz="900">
                <a:latin typeface="Lato"/>
                <a:ea typeface="Lato"/>
                <a:cs typeface="Lato"/>
                <a:sym typeface="Lato"/>
              </a:endParaRPr>
            </a:p>
          </p:txBody>
        </p:sp>
        <p:sp>
          <p:nvSpPr>
            <p:cNvPr id="1438" name="Google Shape;1438;p124"/>
            <p:cNvSpPr/>
            <p:nvPr/>
          </p:nvSpPr>
          <p:spPr>
            <a:xfrm>
              <a:off x="3278025" y="285761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La désintermédiation</a:t>
              </a:r>
              <a:endParaRPr sz="900">
                <a:latin typeface="Lato"/>
                <a:ea typeface="Lato"/>
                <a:cs typeface="Lato"/>
                <a:sym typeface="Lato"/>
              </a:endParaRPr>
            </a:p>
          </p:txBody>
        </p:sp>
        <p:sp>
          <p:nvSpPr>
            <p:cNvPr id="1439" name="Google Shape;1439;p124"/>
            <p:cNvSpPr/>
            <p:nvPr/>
          </p:nvSpPr>
          <p:spPr>
            <a:xfrm>
              <a:off x="3278025" y="323078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L’avenir des smarts contracts</a:t>
              </a:r>
              <a:endParaRPr sz="900">
                <a:latin typeface="Lato"/>
                <a:ea typeface="Lato"/>
                <a:cs typeface="Lato"/>
                <a:sym typeface="Lato"/>
              </a:endParaRPr>
            </a:p>
          </p:txBody>
        </p:sp>
        <p:sp>
          <p:nvSpPr>
            <p:cNvPr id="1440" name="Google Shape;1440;p124"/>
            <p:cNvSpPr/>
            <p:nvPr/>
          </p:nvSpPr>
          <p:spPr>
            <a:xfrm>
              <a:off x="3278025" y="427981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Solidity</a:t>
              </a:r>
              <a:endParaRPr sz="900">
                <a:latin typeface="Lato"/>
                <a:ea typeface="Lato"/>
                <a:cs typeface="Lato"/>
                <a:sym typeface="Lato"/>
              </a:endParaRPr>
            </a:p>
          </p:txBody>
        </p:sp>
        <p:sp>
          <p:nvSpPr>
            <p:cNvPr id="1441" name="Google Shape;1441;p124"/>
            <p:cNvSpPr/>
            <p:nvPr/>
          </p:nvSpPr>
          <p:spPr>
            <a:xfrm>
              <a:off x="3280275" y="3603963"/>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Signature électronique &amp; SC</a:t>
              </a:r>
              <a:endParaRPr sz="900">
                <a:latin typeface="Lato"/>
                <a:ea typeface="Lato"/>
                <a:cs typeface="Lato"/>
                <a:sym typeface="Lato"/>
              </a:endParaRPr>
            </a:p>
          </p:txBody>
        </p:sp>
        <p:sp>
          <p:nvSpPr>
            <p:cNvPr id="1442" name="Google Shape;1442;p124"/>
            <p:cNvSpPr/>
            <p:nvPr/>
          </p:nvSpPr>
          <p:spPr>
            <a:xfrm>
              <a:off x="3271200" y="3941888"/>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Comment créer un smart contract ?</a:t>
              </a:r>
              <a:endParaRPr sz="900">
                <a:latin typeface="Lato"/>
                <a:ea typeface="Lato"/>
                <a:cs typeface="Lato"/>
                <a:sym typeface="Lato"/>
              </a:endParaRPr>
            </a:p>
          </p:txBody>
        </p:sp>
      </p:grpSp>
      <p:sp>
        <p:nvSpPr>
          <p:cNvPr id="1443" name="Google Shape;1443;p124"/>
          <p:cNvSpPr/>
          <p:nvPr/>
        </p:nvSpPr>
        <p:spPr>
          <a:xfrm>
            <a:off x="6235275" y="3947856"/>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Web 3.0 - Objectif et réalité</a:t>
            </a:r>
            <a:endParaRPr sz="900">
              <a:latin typeface="Lato"/>
              <a:ea typeface="Lato"/>
              <a:cs typeface="Lato"/>
              <a:sym typeface="Lato"/>
            </a:endParaRPr>
          </a:p>
        </p:txBody>
      </p:sp>
      <p:sp>
        <p:nvSpPr>
          <p:cNvPr id="1444" name="Google Shape;1444;p124"/>
          <p:cNvSpPr/>
          <p:nvPr/>
        </p:nvSpPr>
        <p:spPr>
          <a:xfrm>
            <a:off x="6225354" y="4279825"/>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Polygon - Une sidechain d’Eth</a:t>
            </a:r>
            <a:endParaRPr sz="900">
              <a:latin typeface="Lato"/>
              <a:ea typeface="Lato"/>
              <a:cs typeface="Lato"/>
              <a:sym typeface="Lato"/>
            </a:endParaRPr>
          </a:p>
        </p:txBody>
      </p:sp>
      <p:sp>
        <p:nvSpPr>
          <p:cNvPr id="1445" name="Google Shape;1445;p124"/>
          <p:cNvSpPr/>
          <p:nvPr/>
        </p:nvSpPr>
        <p:spPr>
          <a:xfrm>
            <a:off x="6225346" y="4611800"/>
            <a:ext cx="1204800" cy="276900"/>
          </a:xfrm>
          <a:prstGeom prst="roundRect">
            <a:avLst>
              <a:gd name="adj" fmla="val 1666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latin typeface="Lato"/>
                <a:ea typeface="Lato"/>
                <a:cs typeface="Lato"/>
                <a:sym typeface="Lato"/>
              </a:rPr>
              <a:t>Le Metaverse</a:t>
            </a:r>
            <a:endParaRPr sz="900">
              <a:latin typeface="Lato"/>
              <a:ea typeface="Lato"/>
              <a:cs typeface="Lato"/>
              <a:sym typeface="Lato"/>
            </a:endParaRPr>
          </a:p>
        </p:txBody>
      </p:sp>
      <p:sp>
        <p:nvSpPr>
          <p:cNvPr id="1446" name="Google Shape;1446;p124"/>
          <p:cNvSpPr/>
          <p:nvPr/>
        </p:nvSpPr>
        <p:spPr>
          <a:xfrm>
            <a:off x="3183938" y="1458025"/>
            <a:ext cx="1399200" cy="35196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2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Stockage et utilisation</a:t>
            </a:r>
            <a:endParaRPr/>
          </a:p>
        </p:txBody>
      </p:sp>
      <p:sp>
        <p:nvSpPr>
          <p:cNvPr id="1516" name="Google Shape;1516;p133"/>
          <p:cNvSpPr txBox="1">
            <a:spLocks noGrp="1"/>
          </p:cNvSpPr>
          <p:nvPr>
            <p:ph type="body" idx="1"/>
          </p:nvPr>
        </p:nvSpPr>
        <p:spPr>
          <a:xfrm>
            <a:off x="546975" y="1648275"/>
            <a:ext cx="3411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La clé publique représente votre nom, c’est celle qui va permettre d’identifier les transactions sur la blockchain et de vous envoyer des crypto-actifs. Elle permet également de retrouver l’intégralité des transactions liées à votre wallet.</a:t>
            </a:r>
            <a:endParaRPr/>
          </a:p>
          <a:p>
            <a:pPr marL="0" lvl="0" indent="0" algn="just" rtl="0">
              <a:spcBef>
                <a:spcPts val="1200"/>
              </a:spcBef>
              <a:spcAft>
                <a:spcPts val="1200"/>
              </a:spcAft>
              <a:buNone/>
            </a:pPr>
            <a:r>
              <a:rPr lang="fr"/>
              <a:t>La clé privée agit comme un mot de passe, qui permet d’avoir accès aux fonds présents sur le wallet.</a:t>
            </a:r>
            <a:endParaRPr/>
          </a:p>
        </p:txBody>
      </p:sp>
      <p:pic>
        <p:nvPicPr>
          <p:cNvPr id="1517" name="Google Shape;1517;p133"/>
          <p:cNvPicPr preferRelativeResize="0"/>
          <p:nvPr/>
        </p:nvPicPr>
        <p:blipFill>
          <a:blip r:embed="rId3">
            <a:alphaModFix/>
          </a:blip>
          <a:stretch>
            <a:fillRect/>
          </a:stretch>
        </p:blipFill>
        <p:spPr>
          <a:xfrm>
            <a:off x="4194250" y="1687238"/>
            <a:ext cx="4809676" cy="2833276"/>
          </a:xfrm>
          <a:prstGeom prst="rect">
            <a:avLst/>
          </a:prstGeom>
          <a:noFill/>
          <a:ln>
            <a:noFill/>
          </a:ln>
        </p:spPr>
      </p:pic>
      <p:sp>
        <p:nvSpPr>
          <p:cNvPr id="1518" name="Google Shape;1518;p13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1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Stockage et utilisation</a:t>
            </a:r>
            <a:endParaRPr/>
          </a:p>
        </p:txBody>
      </p:sp>
      <p:sp>
        <p:nvSpPr>
          <p:cNvPr id="1524" name="Google Shape;1524;p134"/>
          <p:cNvSpPr txBox="1">
            <a:spLocks noGrp="1"/>
          </p:cNvSpPr>
          <p:nvPr>
            <p:ph type="body" idx="1"/>
          </p:nvPr>
        </p:nvSpPr>
        <p:spPr>
          <a:xfrm>
            <a:off x="1297500" y="1184925"/>
            <a:ext cx="7038900" cy="664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fr"/>
              <a:t>Les crypto-actifs ne quittent jamais la blockchain, les échanges se faisant entre portefeuilles, la quantité de crypto-actifs ne change que de clé.</a:t>
            </a:r>
            <a:endParaRPr/>
          </a:p>
        </p:txBody>
      </p:sp>
      <p:sp>
        <p:nvSpPr>
          <p:cNvPr id="1525" name="Google Shape;1525;p134"/>
          <p:cNvSpPr/>
          <p:nvPr/>
        </p:nvSpPr>
        <p:spPr>
          <a:xfrm>
            <a:off x="275325" y="2312050"/>
            <a:ext cx="1815000" cy="1389300"/>
          </a:xfrm>
          <a:prstGeom prst="round2SameRect">
            <a:avLst>
              <a:gd name="adj1" fmla="val 16667"/>
              <a:gd name="adj2" fmla="val 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Wallet A</a:t>
            </a:r>
            <a:endParaRPr/>
          </a:p>
        </p:txBody>
      </p:sp>
      <p:sp>
        <p:nvSpPr>
          <p:cNvPr id="1526" name="Google Shape;1526;p134"/>
          <p:cNvSpPr/>
          <p:nvPr/>
        </p:nvSpPr>
        <p:spPr>
          <a:xfrm>
            <a:off x="479475" y="2851300"/>
            <a:ext cx="1406700" cy="31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Clé publique</a:t>
            </a:r>
            <a:endParaRPr/>
          </a:p>
        </p:txBody>
      </p:sp>
      <p:sp>
        <p:nvSpPr>
          <p:cNvPr id="1527" name="Google Shape;1527;p134"/>
          <p:cNvSpPr/>
          <p:nvPr/>
        </p:nvSpPr>
        <p:spPr>
          <a:xfrm>
            <a:off x="479475" y="3305425"/>
            <a:ext cx="1406700" cy="2643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Clé privée</a:t>
            </a:r>
            <a:endParaRPr/>
          </a:p>
        </p:txBody>
      </p:sp>
      <p:sp>
        <p:nvSpPr>
          <p:cNvPr id="1528" name="Google Shape;1528;p134"/>
          <p:cNvSpPr/>
          <p:nvPr/>
        </p:nvSpPr>
        <p:spPr>
          <a:xfrm>
            <a:off x="6836250" y="2312050"/>
            <a:ext cx="1815000" cy="1389300"/>
          </a:xfrm>
          <a:prstGeom prst="round2SameRect">
            <a:avLst>
              <a:gd name="adj1" fmla="val 16667"/>
              <a:gd name="adj2" fmla="val 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Wallet B</a:t>
            </a:r>
            <a:endParaRPr/>
          </a:p>
        </p:txBody>
      </p:sp>
      <p:sp>
        <p:nvSpPr>
          <p:cNvPr id="1529" name="Google Shape;1529;p134"/>
          <p:cNvSpPr/>
          <p:nvPr/>
        </p:nvSpPr>
        <p:spPr>
          <a:xfrm>
            <a:off x="7040400" y="2851300"/>
            <a:ext cx="1406700" cy="31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Clé publique</a:t>
            </a:r>
            <a:endParaRPr/>
          </a:p>
        </p:txBody>
      </p:sp>
      <p:sp>
        <p:nvSpPr>
          <p:cNvPr id="1530" name="Google Shape;1530;p134"/>
          <p:cNvSpPr/>
          <p:nvPr/>
        </p:nvSpPr>
        <p:spPr>
          <a:xfrm>
            <a:off x="7040400" y="3305425"/>
            <a:ext cx="1406700" cy="2643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Clé privée</a:t>
            </a:r>
            <a:endParaRPr/>
          </a:p>
        </p:txBody>
      </p:sp>
      <p:sp>
        <p:nvSpPr>
          <p:cNvPr id="1531" name="Google Shape;1531;p134"/>
          <p:cNvSpPr/>
          <p:nvPr/>
        </p:nvSpPr>
        <p:spPr>
          <a:xfrm>
            <a:off x="3451075" y="1849125"/>
            <a:ext cx="1758600" cy="31692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fr">
                <a:solidFill>
                  <a:srgbClr val="FF0000"/>
                </a:solidFill>
              </a:rPr>
              <a:t>Blockchain</a:t>
            </a:r>
            <a:endParaRPr>
              <a:solidFill>
                <a:srgbClr val="FF0000"/>
              </a:solidFill>
            </a:endParaRPr>
          </a:p>
        </p:txBody>
      </p:sp>
      <p:sp>
        <p:nvSpPr>
          <p:cNvPr id="1532" name="Google Shape;1532;p134"/>
          <p:cNvSpPr/>
          <p:nvPr/>
        </p:nvSpPr>
        <p:spPr>
          <a:xfrm>
            <a:off x="3985075" y="3894300"/>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Id1</a:t>
            </a:r>
            <a:endParaRPr/>
          </a:p>
        </p:txBody>
      </p:sp>
      <p:sp>
        <p:nvSpPr>
          <p:cNvPr id="1533" name="Google Shape;1533;p134"/>
          <p:cNvSpPr/>
          <p:nvPr/>
        </p:nvSpPr>
        <p:spPr>
          <a:xfrm>
            <a:off x="3985075" y="3106075"/>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Id2</a:t>
            </a:r>
            <a:endParaRPr/>
          </a:p>
        </p:txBody>
      </p:sp>
      <p:sp>
        <p:nvSpPr>
          <p:cNvPr id="1534" name="Google Shape;1534;p134"/>
          <p:cNvSpPr/>
          <p:nvPr/>
        </p:nvSpPr>
        <p:spPr>
          <a:xfrm>
            <a:off x="3985075" y="2317850"/>
            <a:ext cx="690600" cy="663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Id3</a:t>
            </a:r>
            <a:endParaRPr/>
          </a:p>
        </p:txBody>
      </p:sp>
      <p:cxnSp>
        <p:nvCxnSpPr>
          <p:cNvPr id="1535" name="Google Shape;1535;p134"/>
          <p:cNvCxnSpPr>
            <a:stCxn id="1532" idx="0"/>
            <a:endCxn id="1533" idx="2"/>
          </p:cNvCxnSpPr>
          <p:nvPr/>
        </p:nvCxnSpPr>
        <p:spPr>
          <a:xfrm rot="10800000">
            <a:off x="4330375" y="3769200"/>
            <a:ext cx="0" cy="1251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134"/>
          <p:cNvCxnSpPr>
            <a:endCxn id="1534" idx="2"/>
          </p:cNvCxnSpPr>
          <p:nvPr/>
        </p:nvCxnSpPr>
        <p:spPr>
          <a:xfrm rot="10800000">
            <a:off x="4330375" y="2980850"/>
            <a:ext cx="0" cy="125100"/>
          </a:xfrm>
          <a:prstGeom prst="straightConnector1">
            <a:avLst/>
          </a:prstGeom>
          <a:noFill/>
          <a:ln w="9525" cap="flat" cmpd="sng">
            <a:solidFill>
              <a:schemeClr val="dk2"/>
            </a:solidFill>
            <a:prstDash val="solid"/>
            <a:round/>
            <a:headEnd type="none" w="med" len="med"/>
            <a:tailEnd type="none" w="med" len="med"/>
          </a:ln>
        </p:spPr>
      </p:cxnSp>
      <p:cxnSp>
        <p:nvCxnSpPr>
          <p:cNvPr id="1537" name="Google Shape;1537;p134"/>
          <p:cNvCxnSpPr>
            <a:stCxn id="1526" idx="3"/>
            <a:endCxn id="1532" idx="1"/>
          </p:cNvCxnSpPr>
          <p:nvPr/>
        </p:nvCxnSpPr>
        <p:spPr>
          <a:xfrm>
            <a:off x="1886175" y="3006700"/>
            <a:ext cx="2098800" cy="1219200"/>
          </a:xfrm>
          <a:prstGeom prst="bentConnector3">
            <a:avLst>
              <a:gd name="adj1" fmla="val 50002"/>
            </a:avLst>
          </a:prstGeom>
          <a:noFill/>
          <a:ln w="9525" cap="flat" cmpd="sng">
            <a:solidFill>
              <a:schemeClr val="dk2"/>
            </a:solidFill>
            <a:prstDash val="solid"/>
            <a:round/>
            <a:headEnd type="none" w="med" len="med"/>
            <a:tailEnd type="stealth" w="med" len="med"/>
          </a:ln>
        </p:spPr>
      </p:cxnSp>
      <p:cxnSp>
        <p:nvCxnSpPr>
          <p:cNvPr id="1538" name="Google Shape;1538;p134"/>
          <p:cNvCxnSpPr>
            <a:stCxn id="1526" idx="3"/>
            <a:endCxn id="1533" idx="1"/>
          </p:cNvCxnSpPr>
          <p:nvPr/>
        </p:nvCxnSpPr>
        <p:spPr>
          <a:xfrm>
            <a:off x="1886175" y="3006700"/>
            <a:ext cx="2098800" cy="430800"/>
          </a:xfrm>
          <a:prstGeom prst="bentConnector3">
            <a:avLst>
              <a:gd name="adj1" fmla="val 50002"/>
            </a:avLst>
          </a:prstGeom>
          <a:noFill/>
          <a:ln w="9525" cap="flat" cmpd="sng">
            <a:solidFill>
              <a:schemeClr val="dk2"/>
            </a:solidFill>
            <a:prstDash val="solid"/>
            <a:round/>
            <a:headEnd type="none" w="med" len="med"/>
            <a:tailEnd type="triangle" w="med" len="med"/>
          </a:ln>
        </p:spPr>
      </p:cxnSp>
      <p:cxnSp>
        <p:nvCxnSpPr>
          <p:cNvPr id="1539" name="Google Shape;1539;p134"/>
          <p:cNvCxnSpPr>
            <a:stCxn id="1529" idx="1"/>
            <a:endCxn id="1534" idx="3"/>
          </p:cNvCxnSpPr>
          <p:nvPr/>
        </p:nvCxnSpPr>
        <p:spPr>
          <a:xfrm rot="10800000">
            <a:off x="4675800" y="2649400"/>
            <a:ext cx="2364600" cy="357300"/>
          </a:xfrm>
          <a:prstGeom prst="bentConnector3">
            <a:avLst>
              <a:gd name="adj1" fmla="val 50003"/>
            </a:avLst>
          </a:prstGeom>
          <a:noFill/>
          <a:ln w="9525" cap="flat" cmpd="sng">
            <a:solidFill>
              <a:schemeClr val="dk2"/>
            </a:solidFill>
            <a:prstDash val="solid"/>
            <a:round/>
            <a:headEnd type="none" w="med" len="med"/>
            <a:tailEnd type="triangle" w="med" len="med"/>
          </a:ln>
        </p:spPr>
      </p:cxnSp>
      <p:sp>
        <p:nvSpPr>
          <p:cNvPr id="1540" name="Google Shape;1540;p134"/>
          <p:cNvSpPr txBox="1"/>
          <p:nvPr/>
        </p:nvSpPr>
        <p:spPr>
          <a:xfrm>
            <a:off x="2940650" y="3990850"/>
            <a:ext cx="1052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chemeClr val="lt1"/>
                </a:solidFill>
                <a:latin typeface="Lato"/>
                <a:ea typeface="Lato"/>
                <a:cs typeface="Lato"/>
                <a:sym typeface="Lato"/>
              </a:rPr>
              <a:t>A possède 3 de X</a:t>
            </a:r>
            <a:endParaRPr sz="900">
              <a:solidFill>
                <a:schemeClr val="lt1"/>
              </a:solidFill>
              <a:latin typeface="Lato"/>
              <a:ea typeface="Lato"/>
              <a:cs typeface="Lato"/>
              <a:sym typeface="Lato"/>
            </a:endParaRPr>
          </a:p>
        </p:txBody>
      </p:sp>
      <p:sp>
        <p:nvSpPr>
          <p:cNvPr id="1541" name="Google Shape;1541;p134"/>
          <p:cNvSpPr txBox="1"/>
          <p:nvPr/>
        </p:nvSpPr>
        <p:spPr>
          <a:xfrm>
            <a:off x="3016850" y="3205950"/>
            <a:ext cx="912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chemeClr val="lt1"/>
                </a:solidFill>
                <a:latin typeface="Lato"/>
                <a:ea typeface="Lato"/>
                <a:cs typeface="Lato"/>
                <a:sym typeface="Lato"/>
              </a:rPr>
              <a:t>A donne 3 à B</a:t>
            </a:r>
            <a:endParaRPr sz="900">
              <a:solidFill>
                <a:schemeClr val="lt1"/>
              </a:solidFill>
              <a:latin typeface="Lato"/>
              <a:ea typeface="Lato"/>
              <a:cs typeface="Lato"/>
              <a:sym typeface="Lato"/>
            </a:endParaRPr>
          </a:p>
        </p:txBody>
      </p:sp>
      <p:sp>
        <p:nvSpPr>
          <p:cNvPr id="1542" name="Google Shape;1542;p134"/>
          <p:cNvSpPr txBox="1"/>
          <p:nvPr/>
        </p:nvSpPr>
        <p:spPr>
          <a:xfrm>
            <a:off x="5877150" y="2782850"/>
            <a:ext cx="912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a:solidFill>
                  <a:schemeClr val="lt1"/>
                </a:solidFill>
                <a:latin typeface="Lato"/>
                <a:ea typeface="Lato"/>
                <a:cs typeface="Lato"/>
                <a:sym typeface="Lato"/>
              </a:rPr>
              <a:t>B reçoit 3 de A</a:t>
            </a:r>
            <a:endParaRPr sz="900">
              <a:solidFill>
                <a:schemeClr val="lt1"/>
              </a:solidFill>
              <a:latin typeface="Lato"/>
              <a:ea typeface="Lato"/>
              <a:cs typeface="Lato"/>
              <a:sym typeface="Lato"/>
            </a:endParaRPr>
          </a:p>
        </p:txBody>
      </p:sp>
      <p:sp>
        <p:nvSpPr>
          <p:cNvPr id="1543" name="Google Shape;1543;p13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1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Entreprises &amp; Crypto-Actifs</a:t>
            </a:r>
            <a:endParaRPr/>
          </a:p>
        </p:txBody>
      </p:sp>
      <p:sp>
        <p:nvSpPr>
          <p:cNvPr id="1549" name="Google Shape;1549;p135"/>
          <p:cNvSpPr txBox="1"/>
          <p:nvPr/>
        </p:nvSpPr>
        <p:spPr>
          <a:xfrm>
            <a:off x="4572000" y="1566950"/>
            <a:ext cx="4304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Samsung Blockchain permet de stocker, envoyer et recevoir des crypto-actifs</a:t>
            </a:r>
            <a:endParaRPr>
              <a:solidFill>
                <a:schemeClr val="lt1"/>
              </a:solidFill>
              <a:latin typeface="Lato"/>
              <a:ea typeface="Lato"/>
              <a:cs typeface="Lato"/>
              <a:sym typeface="Lato"/>
            </a:endParaRPr>
          </a:p>
        </p:txBody>
      </p:sp>
      <p:pic>
        <p:nvPicPr>
          <p:cNvPr id="1550" name="Google Shape;1550;p135"/>
          <p:cNvPicPr preferRelativeResize="0"/>
          <p:nvPr/>
        </p:nvPicPr>
        <p:blipFill>
          <a:blip r:embed="rId3">
            <a:alphaModFix/>
          </a:blip>
          <a:stretch>
            <a:fillRect/>
          </a:stretch>
        </p:blipFill>
        <p:spPr>
          <a:xfrm>
            <a:off x="268175" y="1493750"/>
            <a:ext cx="4191000" cy="762000"/>
          </a:xfrm>
          <a:prstGeom prst="rect">
            <a:avLst/>
          </a:prstGeom>
          <a:noFill/>
          <a:ln>
            <a:noFill/>
          </a:ln>
        </p:spPr>
      </p:pic>
      <p:sp>
        <p:nvSpPr>
          <p:cNvPr id="1551" name="Google Shape;1551;p135"/>
          <p:cNvSpPr txBox="1"/>
          <p:nvPr/>
        </p:nvSpPr>
        <p:spPr>
          <a:xfrm>
            <a:off x="4648400" y="3237825"/>
            <a:ext cx="430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PayPal x ConsenSys ( Metamask )</a:t>
            </a:r>
            <a:endParaRPr>
              <a:solidFill>
                <a:schemeClr val="lt1"/>
              </a:solidFill>
              <a:latin typeface="Lato"/>
              <a:ea typeface="Lato"/>
              <a:cs typeface="Lato"/>
              <a:sym typeface="Lato"/>
            </a:endParaRPr>
          </a:p>
        </p:txBody>
      </p:sp>
      <p:pic>
        <p:nvPicPr>
          <p:cNvPr id="1552" name="Google Shape;1552;p135"/>
          <p:cNvPicPr preferRelativeResize="0"/>
          <p:nvPr/>
        </p:nvPicPr>
        <p:blipFill>
          <a:blip r:embed="rId4">
            <a:alphaModFix/>
          </a:blip>
          <a:stretch>
            <a:fillRect/>
          </a:stretch>
        </p:blipFill>
        <p:spPr>
          <a:xfrm>
            <a:off x="520325" y="2499725"/>
            <a:ext cx="3600450" cy="1876425"/>
          </a:xfrm>
          <a:prstGeom prst="rect">
            <a:avLst/>
          </a:prstGeom>
          <a:noFill/>
          <a:ln>
            <a:noFill/>
          </a:ln>
        </p:spPr>
      </p:pic>
      <p:sp>
        <p:nvSpPr>
          <p:cNvPr id="1553" name="Google Shape;1553;p13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Démonstration : Etherscan &amp; APE BOARD</a:t>
            </a:r>
            <a:endParaRPr/>
          </a:p>
        </p:txBody>
      </p:sp>
      <p:pic>
        <p:nvPicPr>
          <p:cNvPr id="1559" name="Google Shape;1559;p136"/>
          <p:cNvPicPr preferRelativeResize="0"/>
          <p:nvPr/>
        </p:nvPicPr>
        <p:blipFill>
          <a:blip r:embed="rId3">
            <a:alphaModFix/>
          </a:blip>
          <a:stretch>
            <a:fillRect/>
          </a:stretch>
        </p:blipFill>
        <p:spPr>
          <a:xfrm>
            <a:off x="5808725" y="1903700"/>
            <a:ext cx="2952750" cy="1552575"/>
          </a:xfrm>
          <a:prstGeom prst="rect">
            <a:avLst/>
          </a:prstGeom>
          <a:noFill/>
          <a:ln>
            <a:noFill/>
          </a:ln>
        </p:spPr>
      </p:pic>
      <p:pic>
        <p:nvPicPr>
          <p:cNvPr id="1560" name="Google Shape;1560;p136"/>
          <p:cNvPicPr preferRelativeResize="0"/>
          <p:nvPr/>
        </p:nvPicPr>
        <p:blipFill>
          <a:blip r:embed="rId4">
            <a:alphaModFix/>
          </a:blip>
          <a:stretch>
            <a:fillRect/>
          </a:stretch>
        </p:blipFill>
        <p:spPr>
          <a:xfrm>
            <a:off x="304150" y="2068182"/>
            <a:ext cx="4533649" cy="1223650"/>
          </a:xfrm>
          <a:prstGeom prst="rect">
            <a:avLst/>
          </a:prstGeom>
          <a:noFill/>
          <a:ln>
            <a:noFill/>
          </a:ln>
        </p:spPr>
      </p:pic>
      <p:sp>
        <p:nvSpPr>
          <p:cNvPr id="1561" name="Google Shape;1561;p13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Anonymisation ou Pseudonymisation</a:t>
            </a:r>
            <a:endParaRPr/>
          </a:p>
        </p:txBody>
      </p:sp>
      <p:sp>
        <p:nvSpPr>
          <p:cNvPr id="1567" name="Google Shape;1567;p137"/>
          <p:cNvSpPr txBox="1">
            <a:spLocks noGrp="1"/>
          </p:cNvSpPr>
          <p:nvPr>
            <p:ph type="body" idx="1"/>
          </p:nvPr>
        </p:nvSpPr>
        <p:spPr>
          <a:xfrm>
            <a:off x="1297500" y="1567550"/>
            <a:ext cx="7038900" cy="12213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0"/>
              </a:spcBef>
              <a:spcAft>
                <a:spcPts val="0"/>
              </a:spcAft>
              <a:buNone/>
            </a:pPr>
            <a:r>
              <a:rPr lang="fr" sz="1350"/>
              <a:t>“L’anonymisation est un traitement qui consiste à utiliser un ensemble de technique de manière à rendre impossible, en pratique, toute identification de la personne par quelque moyen que ce soit et de manière irréversible.” </a:t>
            </a:r>
            <a:endParaRPr sz="1350"/>
          </a:p>
          <a:p>
            <a:pPr marL="0" lvl="0" indent="0" algn="r" rtl="0">
              <a:spcBef>
                <a:spcPts val="1200"/>
              </a:spcBef>
              <a:spcAft>
                <a:spcPts val="1200"/>
              </a:spcAft>
              <a:buNone/>
            </a:pPr>
            <a:r>
              <a:rPr lang="fr" sz="1350"/>
              <a:t>CNIL</a:t>
            </a:r>
            <a:endParaRPr sz="1350">
              <a:solidFill>
                <a:srgbClr val="71716E"/>
              </a:solidFill>
              <a:highlight>
                <a:srgbClr val="FFFFFF"/>
              </a:highlight>
            </a:endParaRPr>
          </a:p>
        </p:txBody>
      </p:sp>
      <p:sp>
        <p:nvSpPr>
          <p:cNvPr id="1568" name="Google Shape;1568;p137"/>
          <p:cNvSpPr/>
          <p:nvPr/>
        </p:nvSpPr>
        <p:spPr>
          <a:xfrm>
            <a:off x="1169975" y="3237675"/>
            <a:ext cx="7093500" cy="66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L’anonymisation ne doit pas être confondue avec la pseudonymisation.</a:t>
            </a:r>
            <a:endParaRPr/>
          </a:p>
        </p:txBody>
      </p:sp>
      <p:sp>
        <p:nvSpPr>
          <p:cNvPr id="1569" name="Google Shape;1569;p13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Anonymisation ou Pseudonymisation</a:t>
            </a:r>
            <a:endParaRPr/>
          </a:p>
        </p:txBody>
      </p:sp>
      <p:sp>
        <p:nvSpPr>
          <p:cNvPr id="1575" name="Google Shape;1575;p13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sz="1350"/>
              <a:t>La pseudonymisation est une gestion de données personnelles réalisée de manière à ce qu'on ne puisse plus attribuer les données relatives à une personne physique sans information supplémentaire.</a:t>
            </a:r>
            <a:endParaRPr sz="1350"/>
          </a:p>
          <a:p>
            <a:pPr marL="0" lvl="0" indent="0" algn="just" rtl="0">
              <a:spcBef>
                <a:spcPts val="800"/>
              </a:spcBef>
              <a:spcAft>
                <a:spcPts val="0"/>
              </a:spcAft>
              <a:buNone/>
            </a:pPr>
            <a:r>
              <a:rPr lang="fr" sz="1350"/>
              <a:t>La pseudonymisation peut par exemple être la substitution de votre identité à votre ID étudiant présent sur vos cartes.</a:t>
            </a:r>
            <a:endParaRPr sz="1350"/>
          </a:p>
          <a:p>
            <a:pPr marL="0" lvl="0" indent="0" algn="just" rtl="0">
              <a:spcBef>
                <a:spcPts val="800"/>
              </a:spcBef>
              <a:spcAft>
                <a:spcPts val="0"/>
              </a:spcAft>
              <a:buNone/>
            </a:pPr>
            <a:r>
              <a:rPr lang="fr"/>
              <a:t>Les données des protocoles de Blockchains (hormis ZCash et Monero) sont pseudonymisées.</a:t>
            </a:r>
            <a:endParaRPr/>
          </a:p>
          <a:p>
            <a:pPr marL="0" lvl="0" indent="0" algn="just" rtl="0">
              <a:spcBef>
                <a:spcPts val="1200"/>
              </a:spcBef>
              <a:spcAft>
                <a:spcPts val="1200"/>
              </a:spcAft>
              <a:buNone/>
            </a:pPr>
            <a:endParaRPr/>
          </a:p>
        </p:txBody>
      </p:sp>
      <p:sp>
        <p:nvSpPr>
          <p:cNvPr id="1576" name="Google Shape;1576;p138"/>
          <p:cNvSpPr/>
          <p:nvPr/>
        </p:nvSpPr>
        <p:spPr>
          <a:xfrm>
            <a:off x="1957325" y="3899950"/>
            <a:ext cx="632700" cy="5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Mr X</a:t>
            </a:r>
            <a:endParaRPr/>
          </a:p>
        </p:txBody>
      </p:sp>
      <p:sp>
        <p:nvSpPr>
          <p:cNvPr id="1577" name="Google Shape;1577;p138"/>
          <p:cNvSpPr/>
          <p:nvPr/>
        </p:nvSpPr>
        <p:spPr>
          <a:xfrm>
            <a:off x="4738800" y="3899950"/>
            <a:ext cx="2023500" cy="50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0x0be4gfeAec35fe34</a:t>
            </a:r>
            <a:endParaRPr/>
          </a:p>
        </p:txBody>
      </p:sp>
      <p:cxnSp>
        <p:nvCxnSpPr>
          <p:cNvPr id="1578" name="Google Shape;1578;p138"/>
          <p:cNvCxnSpPr>
            <a:stCxn id="1576" idx="3"/>
            <a:endCxn id="1577" idx="1"/>
          </p:cNvCxnSpPr>
          <p:nvPr/>
        </p:nvCxnSpPr>
        <p:spPr>
          <a:xfrm>
            <a:off x="2590025" y="4152550"/>
            <a:ext cx="2148900" cy="0"/>
          </a:xfrm>
          <a:prstGeom prst="straightConnector1">
            <a:avLst/>
          </a:prstGeom>
          <a:noFill/>
          <a:ln w="28575" cap="flat" cmpd="sng">
            <a:solidFill>
              <a:schemeClr val="dk2"/>
            </a:solidFill>
            <a:prstDash val="solid"/>
            <a:round/>
            <a:headEnd type="none" w="med" len="med"/>
            <a:tailEnd type="triangle" w="med" len="med"/>
          </a:ln>
        </p:spPr>
      </p:cxnSp>
      <p:sp>
        <p:nvSpPr>
          <p:cNvPr id="1579" name="Google Shape;1579;p138"/>
          <p:cNvSpPr txBox="1"/>
          <p:nvPr/>
        </p:nvSpPr>
        <p:spPr>
          <a:xfrm>
            <a:off x="4948500" y="3625050"/>
            <a:ext cx="1604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dk2"/>
                </a:solidFill>
                <a:latin typeface="Lato"/>
                <a:ea typeface="Lato"/>
                <a:cs typeface="Lato"/>
                <a:sym typeface="Lato"/>
              </a:rPr>
              <a:t>Pseudonyme</a:t>
            </a:r>
            <a:endParaRPr sz="1000">
              <a:solidFill>
                <a:schemeClr val="dk2"/>
              </a:solidFill>
              <a:latin typeface="Lato"/>
              <a:ea typeface="Lato"/>
              <a:cs typeface="Lato"/>
              <a:sym typeface="Lato"/>
            </a:endParaRPr>
          </a:p>
        </p:txBody>
      </p:sp>
      <p:sp>
        <p:nvSpPr>
          <p:cNvPr id="1580" name="Google Shape;1580;p13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Anonymisation ou Pseudonymisation</a:t>
            </a:r>
            <a:endParaRPr/>
          </a:p>
        </p:txBody>
      </p:sp>
      <p:sp>
        <p:nvSpPr>
          <p:cNvPr id="1586" name="Google Shape;1586;p139"/>
          <p:cNvSpPr txBox="1">
            <a:spLocks noGrp="1"/>
          </p:cNvSpPr>
          <p:nvPr>
            <p:ph type="body" idx="1"/>
          </p:nvPr>
        </p:nvSpPr>
        <p:spPr>
          <a:xfrm>
            <a:off x="1297500" y="1567550"/>
            <a:ext cx="7038900" cy="1442100"/>
          </a:xfrm>
          <a:prstGeom prst="rect">
            <a:avLst/>
          </a:prstGeom>
        </p:spPr>
        <p:txBody>
          <a:bodyPr spcFirstLastPara="1" wrap="square" lIns="91425" tIns="91425" rIns="91425" bIns="91425" anchor="t" anchorCtr="0">
            <a:normAutofit fontScale="92500"/>
          </a:bodyPr>
          <a:lstStyle/>
          <a:p>
            <a:pPr marL="0" lvl="0" indent="0" algn="just" rtl="0">
              <a:spcBef>
                <a:spcPts val="0"/>
              </a:spcBef>
              <a:spcAft>
                <a:spcPts val="0"/>
              </a:spcAft>
              <a:buNone/>
            </a:pPr>
            <a:r>
              <a:rPr lang="fr" sz="1350"/>
              <a:t>La pseudonymisation permet ainsi de traiter les données d’individus sans pouvoir identifier ceux-ci de façon directe. </a:t>
            </a:r>
            <a:endParaRPr sz="1350"/>
          </a:p>
          <a:p>
            <a:pPr marL="0" lvl="0" indent="0" algn="just" rtl="0">
              <a:spcBef>
                <a:spcPts val="800"/>
              </a:spcBef>
              <a:spcAft>
                <a:spcPts val="800"/>
              </a:spcAft>
              <a:buNone/>
            </a:pPr>
            <a:r>
              <a:rPr lang="fr" sz="1350"/>
              <a:t>Les organisations et réglementations ont donc mis en place des méthodes visant à pouvoir retrouver l’identité de ceux-ci grâce à des données tierces : les données concernées conservent donc un caractère personnel.</a:t>
            </a:r>
            <a:endParaRPr/>
          </a:p>
        </p:txBody>
      </p:sp>
      <p:sp>
        <p:nvSpPr>
          <p:cNvPr id="1587" name="Google Shape;1587;p139"/>
          <p:cNvSpPr/>
          <p:nvPr/>
        </p:nvSpPr>
        <p:spPr>
          <a:xfrm>
            <a:off x="1324500" y="3497950"/>
            <a:ext cx="3061200" cy="1263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9"/>
          <p:cNvSpPr/>
          <p:nvPr/>
        </p:nvSpPr>
        <p:spPr>
          <a:xfrm>
            <a:off x="1449600" y="4007075"/>
            <a:ext cx="765300" cy="515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user</a:t>
            </a:r>
            <a:endParaRPr sz="1200"/>
          </a:p>
        </p:txBody>
      </p:sp>
      <p:sp>
        <p:nvSpPr>
          <p:cNvPr id="1589" name="Google Shape;1589;p139"/>
          <p:cNvSpPr/>
          <p:nvPr/>
        </p:nvSpPr>
        <p:spPr>
          <a:xfrm>
            <a:off x="3362400" y="4007075"/>
            <a:ext cx="765300" cy="515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data</a:t>
            </a:r>
            <a:endParaRPr sz="1200"/>
          </a:p>
        </p:txBody>
      </p:sp>
      <p:sp>
        <p:nvSpPr>
          <p:cNvPr id="1590" name="Google Shape;1590;p139"/>
          <p:cNvSpPr/>
          <p:nvPr/>
        </p:nvSpPr>
        <p:spPr>
          <a:xfrm>
            <a:off x="3362400" y="3711275"/>
            <a:ext cx="765300" cy="2958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ID: xxx</a:t>
            </a:r>
            <a:endParaRPr sz="1200"/>
          </a:p>
        </p:txBody>
      </p:sp>
      <p:sp>
        <p:nvSpPr>
          <p:cNvPr id="1591" name="Google Shape;1591;p139"/>
          <p:cNvSpPr/>
          <p:nvPr/>
        </p:nvSpPr>
        <p:spPr>
          <a:xfrm>
            <a:off x="5398900" y="3497950"/>
            <a:ext cx="3061200" cy="1263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39"/>
          <p:cNvSpPr/>
          <p:nvPr/>
        </p:nvSpPr>
        <p:spPr>
          <a:xfrm>
            <a:off x="5524000" y="4007075"/>
            <a:ext cx="765300" cy="515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user</a:t>
            </a:r>
            <a:endParaRPr sz="1200"/>
          </a:p>
        </p:txBody>
      </p:sp>
      <p:sp>
        <p:nvSpPr>
          <p:cNvPr id="1593" name="Google Shape;1593;p139"/>
          <p:cNvSpPr/>
          <p:nvPr/>
        </p:nvSpPr>
        <p:spPr>
          <a:xfrm>
            <a:off x="7436800" y="4007075"/>
            <a:ext cx="765300" cy="5151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data</a:t>
            </a:r>
            <a:endParaRPr sz="1200"/>
          </a:p>
        </p:txBody>
      </p:sp>
      <p:cxnSp>
        <p:nvCxnSpPr>
          <p:cNvPr id="1594" name="Google Shape;1594;p139"/>
          <p:cNvCxnSpPr>
            <a:stCxn id="1588" idx="3"/>
            <a:endCxn id="1590" idx="1"/>
          </p:cNvCxnSpPr>
          <p:nvPr/>
        </p:nvCxnSpPr>
        <p:spPr>
          <a:xfrm rot="10800000" flipH="1">
            <a:off x="2214900" y="3859025"/>
            <a:ext cx="1147500" cy="405600"/>
          </a:xfrm>
          <a:prstGeom prst="bentConnector3">
            <a:avLst>
              <a:gd name="adj1" fmla="val 50000"/>
            </a:avLst>
          </a:prstGeom>
          <a:noFill/>
          <a:ln w="28575" cap="flat" cmpd="sng">
            <a:solidFill>
              <a:srgbClr val="00FF00"/>
            </a:solidFill>
            <a:prstDash val="solid"/>
            <a:round/>
            <a:headEnd type="stealth" w="med" len="med"/>
            <a:tailEnd type="stealth" w="med" len="med"/>
          </a:ln>
        </p:spPr>
      </p:cxnSp>
      <p:cxnSp>
        <p:nvCxnSpPr>
          <p:cNvPr id="1595" name="Google Shape;1595;p139"/>
          <p:cNvCxnSpPr>
            <a:stCxn id="1592" idx="3"/>
            <a:endCxn id="1593" idx="1"/>
          </p:cNvCxnSpPr>
          <p:nvPr/>
        </p:nvCxnSpPr>
        <p:spPr>
          <a:xfrm>
            <a:off x="6289300" y="4264625"/>
            <a:ext cx="1147500" cy="600"/>
          </a:xfrm>
          <a:prstGeom prst="bentConnector3">
            <a:avLst>
              <a:gd name="adj1" fmla="val 50000"/>
            </a:avLst>
          </a:prstGeom>
          <a:noFill/>
          <a:ln w="28575" cap="flat" cmpd="sng">
            <a:solidFill>
              <a:srgbClr val="FF0000"/>
            </a:solidFill>
            <a:prstDash val="solid"/>
            <a:round/>
            <a:headEnd type="stealth" w="med" len="med"/>
            <a:tailEnd type="stealth" w="med" len="med"/>
          </a:ln>
        </p:spPr>
      </p:cxnSp>
      <p:cxnSp>
        <p:nvCxnSpPr>
          <p:cNvPr id="1596" name="Google Shape;1596;p139"/>
          <p:cNvCxnSpPr/>
          <p:nvPr/>
        </p:nvCxnSpPr>
        <p:spPr>
          <a:xfrm>
            <a:off x="6666675" y="4106450"/>
            <a:ext cx="294300" cy="316500"/>
          </a:xfrm>
          <a:prstGeom prst="straightConnector1">
            <a:avLst/>
          </a:prstGeom>
          <a:noFill/>
          <a:ln w="28575" cap="flat" cmpd="sng">
            <a:solidFill>
              <a:srgbClr val="FF0000"/>
            </a:solidFill>
            <a:prstDash val="solid"/>
            <a:round/>
            <a:headEnd type="none" w="med" len="med"/>
            <a:tailEnd type="none" w="med" len="med"/>
          </a:ln>
        </p:spPr>
      </p:cxnSp>
      <p:cxnSp>
        <p:nvCxnSpPr>
          <p:cNvPr id="1597" name="Google Shape;1597;p139"/>
          <p:cNvCxnSpPr/>
          <p:nvPr/>
        </p:nvCxnSpPr>
        <p:spPr>
          <a:xfrm flipH="1">
            <a:off x="6673925" y="4091750"/>
            <a:ext cx="301800" cy="338400"/>
          </a:xfrm>
          <a:prstGeom prst="straightConnector1">
            <a:avLst/>
          </a:prstGeom>
          <a:noFill/>
          <a:ln w="28575" cap="flat" cmpd="sng">
            <a:solidFill>
              <a:srgbClr val="FF0000"/>
            </a:solidFill>
            <a:prstDash val="solid"/>
            <a:round/>
            <a:headEnd type="none" w="med" len="med"/>
            <a:tailEnd type="none" w="med" len="med"/>
          </a:ln>
        </p:spPr>
      </p:cxnSp>
      <p:sp>
        <p:nvSpPr>
          <p:cNvPr id="1598" name="Google Shape;1598;p139"/>
          <p:cNvSpPr txBox="1"/>
          <p:nvPr/>
        </p:nvSpPr>
        <p:spPr>
          <a:xfrm>
            <a:off x="2214900" y="3175800"/>
            <a:ext cx="154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i="1">
                <a:solidFill>
                  <a:srgbClr val="00FF00"/>
                </a:solidFill>
                <a:latin typeface="Lato"/>
                <a:ea typeface="Lato"/>
                <a:cs typeface="Lato"/>
                <a:sym typeface="Lato"/>
              </a:rPr>
              <a:t>Réversibilité possible</a:t>
            </a:r>
            <a:endParaRPr sz="1200" i="1">
              <a:solidFill>
                <a:srgbClr val="00FF00"/>
              </a:solidFill>
              <a:latin typeface="Lato"/>
              <a:ea typeface="Lato"/>
              <a:cs typeface="Lato"/>
              <a:sym typeface="Lato"/>
            </a:endParaRPr>
          </a:p>
        </p:txBody>
      </p:sp>
      <p:sp>
        <p:nvSpPr>
          <p:cNvPr id="1599" name="Google Shape;1599;p139"/>
          <p:cNvSpPr txBox="1"/>
          <p:nvPr/>
        </p:nvSpPr>
        <p:spPr>
          <a:xfrm>
            <a:off x="6090400" y="3175800"/>
            <a:ext cx="1702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i="1">
                <a:solidFill>
                  <a:srgbClr val="FF0000"/>
                </a:solidFill>
                <a:latin typeface="Lato"/>
                <a:ea typeface="Lato"/>
                <a:cs typeface="Lato"/>
                <a:sym typeface="Lato"/>
              </a:rPr>
              <a:t>Réversibilité impossible</a:t>
            </a:r>
            <a:endParaRPr sz="1200" i="1">
              <a:solidFill>
                <a:srgbClr val="FF0000"/>
              </a:solidFill>
              <a:latin typeface="Lato"/>
              <a:ea typeface="Lato"/>
              <a:cs typeface="Lato"/>
              <a:sym typeface="Lato"/>
            </a:endParaRPr>
          </a:p>
        </p:txBody>
      </p:sp>
      <p:sp>
        <p:nvSpPr>
          <p:cNvPr id="1600" name="Google Shape;1600;p13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1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Concept de KYC</a:t>
            </a:r>
            <a:endParaRPr/>
          </a:p>
        </p:txBody>
      </p:sp>
      <p:sp>
        <p:nvSpPr>
          <p:cNvPr id="1606" name="Google Shape;1606;p14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KYC : Know Your Customer</a:t>
            </a:r>
            <a:endParaRPr/>
          </a:p>
          <a:p>
            <a:pPr marL="0" lvl="0" indent="0" algn="l" rtl="0">
              <a:spcBef>
                <a:spcPts val="1200"/>
              </a:spcBef>
              <a:spcAft>
                <a:spcPts val="1200"/>
              </a:spcAft>
              <a:buNone/>
            </a:pPr>
            <a:r>
              <a:rPr lang="fr"/>
              <a:t>Processus qui permet de définir le statut d’un utilisateur afin d’évaluer la provenance des fonds ainsi que la véracité des informations des clients. (Provenance des fonds, statut de la personne,  Carte d’Identité..)</a:t>
            </a:r>
            <a:endParaRPr/>
          </a:p>
        </p:txBody>
      </p:sp>
      <p:sp>
        <p:nvSpPr>
          <p:cNvPr id="1607" name="Google Shape;1607;p14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KYC</a:t>
            </a:r>
            <a:endParaRPr/>
          </a:p>
        </p:txBody>
      </p:sp>
      <p:sp>
        <p:nvSpPr>
          <p:cNvPr id="1613" name="Google Shape;1613;p141"/>
          <p:cNvSpPr txBox="1">
            <a:spLocks noGrp="1"/>
          </p:cNvSpPr>
          <p:nvPr>
            <p:ph type="body" idx="1"/>
          </p:nvPr>
        </p:nvSpPr>
        <p:spPr>
          <a:xfrm>
            <a:off x="1124250" y="1420400"/>
            <a:ext cx="4100100" cy="16185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fr"/>
              <a:t>Il s’agit d’un processus obligatoire pour tout établissement financier soumis aux réglementations d’une entité le demandant.</a:t>
            </a:r>
            <a:endParaRPr/>
          </a:p>
        </p:txBody>
      </p:sp>
      <p:pic>
        <p:nvPicPr>
          <p:cNvPr id="1614" name="Google Shape;1614;p141"/>
          <p:cNvPicPr preferRelativeResize="0"/>
          <p:nvPr/>
        </p:nvPicPr>
        <p:blipFill>
          <a:blip r:embed="rId3">
            <a:alphaModFix/>
          </a:blip>
          <a:stretch>
            <a:fillRect/>
          </a:stretch>
        </p:blipFill>
        <p:spPr>
          <a:xfrm>
            <a:off x="5540850" y="123750"/>
            <a:ext cx="3457800" cy="4703350"/>
          </a:xfrm>
          <a:prstGeom prst="rect">
            <a:avLst/>
          </a:prstGeom>
          <a:noFill/>
          <a:ln>
            <a:noFill/>
          </a:ln>
        </p:spPr>
      </p:pic>
      <p:sp>
        <p:nvSpPr>
          <p:cNvPr id="1615" name="Google Shape;1615;p141"/>
          <p:cNvSpPr txBox="1"/>
          <p:nvPr/>
        </p:nvSpPr>
        <p:spPr>
          <a:xfrm>
            <a:off x="6607800" y="4827100"/>
            <a:ext cx="148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200" i="1">
                <a:solidFill>
                  <a:schemeClr val="dk2"/>
                </a:solidFill>
                <a:latin typeface="Lato"/>
                <a:ea typeface="Lato"/>
                <a:cs typeface="Lato"/>
                <a:sym typeface="Lato"/>
              </a:rPr>
              <a:t>Un KYC chez HSBC</a:t>
            </a:r>
            <a:endParaRPr sz="1200" i="1">
              <a:solidFill>
                <a:schemeClr val="dk2"/>
              </a:solidFill>
              <a:latin typeface="Lato"/>
              <a:ea typeface="Lato"/>
              <a:cs typeface="Lato"/>
              <a:sym typeface="Lato"/>
            </a:endParaRPr>
          </a:p>
        </p:txBody>
      </p:sp>
      <p:sp>
        <p:nvSpPr>
          <p:cNvPr id="1616" name="Google Shape;1616;p14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42"/>
          <p:cNvSpPr/>
          <p:nvPr/>
        </p:nvSpPr>
        <p:spPr>
          <a:xfrm>
            <a:off x="2707875" y="1324500"/>
            <a:ext cx="5106600" cy="33480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solidFill>
                  <a:srgbClr val="FF0000"/>
                </a:solidFill>
              </a:rPr>
              <a:t>Ecosystème Crypto</a:t>
            </a:r>
            <a:endParaRPr>
              <a:solidFill>
                <a:srgbClr val="FF0000"/>
              </a:solidFill>
            </a:endParaRPr>
          </a:p>
        </p:txBody>
      </p:sp>
      <p:sp>
        <p:nvSpPr>
          <p:cNvPr id="1622" name="Google Shape;1622;p1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KYC : Débloquer le pseudonymat</a:t>
            </a:r>
            <a:endParaRPr/>
          </a:p>
        </p:txBody>
      </p:sp>
      <p:sp>
        <p:nvSpPr>
          <p:cNvPr id="1623" name="Google Shape;1623;p142"/>
          <p:cNvSpPr/>
          <p:nvPr/>
        </p:nvSpPr>
        <p:spPr>
          <a:xfrm>
            <a:off x="456225" y="2788800"/>
            <a:ext cx="1032600" cy="41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100"/>
              <a:t>Utilisateur</a:t>
            </a:r>
            <a:endParaRPr sz="1100"/>
          </a:p>
        </p:txBody>
      </p:sp>
      <p:sp>
        <p:nvSpPr>
          <p:cNvPr id="1624" name="Google Shape;1624;p142"/>
          <p:cNvSpPr/>
          <p:nvPr/>
        </p:nvSpPr>
        <p:spPr>
          <a:xfrm>
            <a:off x="3368025" y="201407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25" name="Google Shape;1625;p142"/>
          <p:cNvSpPr/>
          <p:nvPr/>
        </p:nvSpPr>
        <p:spPr>
          <a:xfrm>
            <a:off x="3888350" y="251182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26" name="Google Shape;1626;p142"/>
          <p:cNvSpPr/>
          <p:nvPr/>
        </p:nvSpPr>
        <p:spPr>
          <a:xfrm>
            <a:off x="4445450" y="20760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27" name="Google Shape;1627;p142"/>
          <p:cNvSpPr/>
          <p:nvPr/>
        </p:nvSpPr>
        <p:spPr>
          <a:xfrm>
            <a:off x="3516175" y="300957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28" name="Google Shape;1628;p142"/>
          <p:cNvSpPr/>
          <p:nvPr/>
        </p:nvSpPr>
        <p:spPr>
          <a:xfrm>
            <a:off x="4445450" y="31112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29" name="Google Shape;1629;p142"/>
          <p:cNvSpPr/>
          <p:nvPr/>
        </p:nvSpPr>
        <p:spPr>
          <a:xfrm>
            <a:off x="4880575" y="26362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30" name="Google Shape;1630;p142"/>
          <p:cNvSpPr/>
          <p:nvPr/>
        </p:nvSpPr>
        <p:spPr>
          <a:xfrm>
            <a:off x="3988125" y="359807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31" name="Google Shape;1631;p142"/>
          <p:cNvSpPr/>
          <p:nvPr/>
        </p:nvSpPr>
        <p:spPr>
          <a:xfrm>
            <a:off x="5001425" y="367690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32" name="Google Shape;1632;p142"/>
          <p:cNvSpPr/>
          <p:nvPr/>
        </p:nvSpPr>
        <p:spPr>
          <a:xfrm>
            <a:off x="5500675" y="31112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33" name="Google Shape;1633;p142"/>
          <p:cNvSpPr/>
          <p:nvPr/>
        </p:nvSpPr>
        <p:spPr>
          <a:xfrm>
            <a:off x="5387150" y="224482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34" name="Google Shape;1634;p142"/>
          <p:cNvSpPr/>
          <p:nvPr/>
        </p:nvSpPr>
        <p:spPr>
          <a:xfrm>
            <a:off x="6076725" y="269922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35" name="Google Shape;1635;p142"/>
          <p:cNvSpPr/>
          <p:nvPr/>
        </p:nvSpPr>
        <p:spPr>
          <a:xfrm>
            <a:off x="6494025" y="20760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36" name="Google Shape;1636;p142"/>
          <p:cNvSpPr/>
          <p:nvPr/>
        </p:nvSpPr>
        <p:spPr>
          <a:xfrm>
            <a:off x="6440400" y="318800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37" name="Google Shape;1637;p142"/>
          <p:cNvSpPr/>
          <p:nvPr/>
        </p:nvSpPr>
        <p:spPr>
          <a:xfrm>
            <a:off x="6076725" y="370830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38" name="Google Shape;1638;p142"/>
          <p:cNvSpPr/>
          <p:nvPr/>
        </p:nvSpPr>
        <p:spPr>
          <a:xfrm>
            <a:off x="6745200" y="41918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39" name="Google Shape;1639;p142"/>
          <p:cNvSpPr/>
          <p:nvPr/>
        </p:nvSpPr>
        <p:spPr>
          <a:xfrm>
            <a:off x="3402375" y="424120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40" name="Google Shape;1640;p142"/>
          <p:cNvSpPr/>
          <p:nvPr/>
        </p:nvSpPr>
        <p:spPr>
          <a:xfrm>
            <a:off x="4702675" y="42425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41" name="Google Shape;1641;p14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5"/>
          <p:cNvSpPr txBox="1">
            <a:spLocks noGrp="1"/>
          </p:cNvSpPr>
          <p:nvPr>
            <p:ph type="ctrTitle"/>
          </p:nvPr>
        </p:nvSpPr>
        <p:spPr>
          <a:xfrm>
            <a:off x="824000" y="1613825"/>
            <a:ext cx="5673600" cy="18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3040"/>
              <a:t>Cours 3 : Les crypto-monnaies </a:t>
            </a:r>
            <a:endParaRPr sz="3040"/>
          </a:p>
        </p:txBody>
      </p:sp>
      <p:sp>
        <p:nvSpPr>
          <p:cNvPr id="1453" name="Google Shape;1453;p125"/>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fr"/>
              <a:t>MsC2 DEIA - ECE Paris</a:t>
            </a:r>
            <a:endParaRPr/>
          </a:p>
          <a:p>
            <a:pPr marL="0" lvl="0" indent="0" algn="l" rtl="0">
              <a:spcBef>
                <a:spcPts val="0"/>
              </a:spcBef>
              <a:spcAft>
                <a:spcPts val="0"/>
              </a:spcAft>
              <a:buNone/>
            </a:pPr>
            <a:r>
              <a:rPr lang="fr"/>
              <a:t>Un cours de Yann FORNIER</a:t>
            </a:r>
            <a:endParaRPr/>
          </a:p>
        </p:txBody>
      </p:sp>
      <p:sp>
        <p:nvSpPr>
          <p:cNvPr id="1454" name="Google Shape;1454;p12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43"/>
          <p:cNvSpPr/>
          <p:nvPr/>
        </p:nvSpPr>
        <p:spPr>
          <a:xfrm>
            <a:off x="2707875" y="1324500"/>
            <a:ext cx="5106600" cy="33480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solidFill>
                  <a:srgbClr val="FF0000"/>
                </a:solidFill>
              </a:rPr>
              <a:t>Ecosystème Crypto</a:t>
            </a:r>
            <a:endParaRPr>
              <a:solidFill>
                <a:srgbClr val="FF0000"/>
              </a:solidFill>
            </a:endParaRPr>
          </a:p>
        </p:txBody>
      </p:sp>
      <p:sp>
        <p:nvSpPr>
          <p:cNvPr id="1647" name="Google Shape;1647;p1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KYC : Débloquer le pseudonymat</a:t>
            </a:r>
            <a:endParaRPr/>
          </a:p>
        </p:txBody>
      </p:sp>
      <p:sp>
        <p:nvSpPr>
          <p:cNvPr id="1648" name="Google Shape;1648;p143"/>
          <p:cNvSpPr/>
          <p:nvPr/>
        </p:nvSpPr>
        <p:spPr>
          <a:xfrm>
            <a:off x="456225" y="2788800"/>
            <a:ext cx="1032600" cy="41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100"/>
              <a:t>Utilisateur</a:t>
            </a:r>
            <a:endParaRPr sz="1100"/>
          </a:p>
        </p:txBody>
      </p:sp>
      <p:sp>
        <p:nvSpPr>
          <p:cNvPr id="1649" name="Google Shape;1649;p143"/>
          <p:cNvSpPr/>
          <p:nvPr/>
        </p:nvSpPr>
        <p:spPr>
          <a:xfrm>
            <a:off x="3368025" y="201407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50" name="Google Shape;1650;p143"/>
          <p:cNvSpPr/>
          <p:nvPr/>
        </p:nvSpPr>
        <p:spPr>
          <a:xfrm>
            <a:off x="3888350" y="251182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51" name="Google Shape;1651;p143"/>
          <p:cNvSpPr/>
          <p:nvPr/>
        </p:nvSpPr>
        <p:spPr>
          <a:xfrm>
            <a:off x="4445450" y="20760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52" name="Google Shape;1652;p143"/>
          <p:cNvSpPr/>
          <p:nvPr/>
        </p:nvSpPr>
        <p:spPr>
          <a:xfrm>
            <a:off x="3516175" y="300957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53" name="Google Shape;1653;p143"/>
          <p:cNvSpPr/>
          <p:nvPr/>
        </p:nvSpPr>
        <p:spPr>
          <a:xfrm>
            <a:off x="4445450" y="31112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54" name="Google Shape;1654;p143"/>
          <p:cNvSpPr/>
          <p:nvPr/>
        </p:nvSpPr>
        <p:spPr>
          <a:xfrm>
            <a:off x="4880575" y="26362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55" name="Google Shape;1655;p143"/>
          <p:cNvSpPr/>
          <p:nvPr/>
        </p:nvSpPr>
        <p:spPr>
          <a:xfrm>
            <a:off x="3988125" y="359807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56" name="Google Shape;1656;p143"/>
          <p:cNvSpPr/>
          <p:nvPr/>
        </p:nvSpPr>
        <p:spPr>
          <a:xfrm>
            <a:off x="5001425" y="367690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57" name="Google Shape;1657;p143"/>
          <p:cNvSpPr/>
          <p:nvPr/>
        </p:nvSpPr>
        <p:spPr>
          <a:xfrm>
            <a:off x="5500675" y="31112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58" name="Google Shape;1658;p143"/>
          <p:cNvSpPr/>
          <p:nvPr/>
        </p:nvSpPr>
        <p:spPr>
          <a:xfrm>
            <a:off x="5387150" y="224482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59" name="Google Shape;1659;p143"/>
          <p:cNvSpPr/>
          <p:nvPr/>
        </p:nvSpPr>
        <p:spPr>
          <a:xfrm>
            <a:off x="6076725" y="2699225"/>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60" name="Google Shape;1660;p143"/>
          <p:cNvSpPr/>
          <p:nvPr/>
        </p:nvSpPr>
        <p:spPr>
          <a:xfrm>
            <a:off x="6494025" y="20760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61" name="Google Shape;1661;p143"/>
          <p:cNvSpPr/>
          <p:nvPr/>
        </p:nvSpPr>
        <p:spPr>
          <a:xfrm>
            <a:off x="6440400" y="318800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62" name="Google Shape;1662;p143"/>
          <p:cNvSpPr/>
          <p:nvPr/>
        </p:nvSpPr>
        <p:spPr>
          <a:xfrm>
            <a:off x="6076725" y="370830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63" name="Google Shape;1663;p143"/>
          <p:cNvSpPr/>
          <p:nvPr/>
        </p:nvSpPr>
        <p:spPr>
          <a:xfrm>
            <a:off x="6745200" y="41918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64" name="Google Shape;1664;p143"/>
          <p:cNvSpPr/>
          <p:nvPr/>
        </p:nvSpPr>
        <p:spPr>
          <a:xfrm>
            <a:off x="3402375" y="424120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65" name="Google Shape;1665;p143"/>
          <p:cNvSpPr/>
          <p:nvPr/>
        </p:nvSpPr>
        <p:spPr>
          <a:xfrm>
            <a:off x="4702675" y="4242550"/>
            <a:ext cx="620100" cy="267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Wallet</a:t>
            </a:r>
            <a:endParaRPr sz="1000"/>
          </a:p>
        </p:txBody>
      </p:sp>
      <p:sp>
        <p:nvSpPr>
          <p:cNvPr id="1666" name="Google Shape;1666;p143"/>
          <p:cNvSpPr/>
          <p:nvPr/>
        </p:nvSpPr>
        <p:spPr>
          <a:xfrm>
            <a:off x="2323125" y="2168625"/>
            <a:ext cx="802800" cy="4194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100"/>
              <a:t>KYC</a:t>
            </a:r>
            <a:endParaRPr sz="1100"/>
          </a:p>
        </p:txBody>
      </p:sp>
      <p:sp>
        <p:nvSpPr>
          <p:cNvPr id="1667" name="Google Shape;1667;p143"/>
          <p:cNvSpPr/>
          <p:nvPr/>
        </p:nvSpPr>
        <p:spPr>
          <a:xfrm>
            <a:off x="2323125" y="3448800"/>
            <a:ext cx="802800" cy="4194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100"/>
              <a:t>KYC</a:t>
            </a:r>
            <a:endParaRPr sz="1100"/>
          </a:p>
        </p:txBody>
      </p:sp>
      <p:cxnSp>
        <p:nvCxnSpPr>
          <p:cNvPr id="1668" name="Google Shape;1668;p143"/>
          <p:cNvCxnSpPr>
            <a:stCxn id="1649" idx="3"/>
            <a:endCxn id="1650" idx="0"/>
          </p:cNvCxnSpPr>
          <p:nvPr/>
        </p:nvCxnSpPr>
        <p:spPr>
          <a:xfrm>
            <a:off x="3988125" y="2147575"/>
            <a:ext cx="210300" cy="364200"/>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143"/>
          <p:cNvCxnSpPr>
            <a:stCxn id="1649" idx="3"/>
            <a:endCxn id="1651" idx="1"/>
          </p:cNvCxnSpPr>
          <p:nvPr/>
        </p:nvCxnSpPr>
        <p:spPr>
          <a:xfrm>
            <a:off x="3988125" y="2147575"/>
            <a:ext cx="457200" cy="62100"/>
          </a:xfrm>
          <a:prstGeom prst="straightConnector1">
            <a:avLst/>
          </a:prstGeom>
          <a:noFill/>
          <a:ln w="9525" cap="flat" cmpd="sng">
            <a:solidFill>
              <a:schemeClr val="dk2"/>
            </a:solidFill>
            <a:prstDash val="solid"/>
            <a:round/>
            <a:headEnd type="none" w="med" len="med"/>
            <a:tailEnd type="none" w="med" len="med"/>
          </a:ln>
        </p:spPr>
      </p:cxnSp>
      <p:cxnSp>
        <p:nvCxnSpPr>
          <p:cNvPr id="1670" name="Google Shape;1670;p143"/>
          <p:cNvCxnSpPr>
            <a:stCxn id="1651" idx="3"/>
            <a:endCxn id="1654" idx="0"/>
          </p:cNvCxnSpPr>
          <p:nvPr/>
        </p:nvCxnSpPr>
        <p:spPr>
          <a:xfrm>
            <a:off x="5065550" y="2209550"/>
            <a:ext cx="125100" cy="426600"/>
          </a:xfrm>
          <a:prstGeom prst="straightConnector1">
            <a:avLst/>
          </a:prstGeom>
          <a:noFill/>
          <a:ln w="9525" cap="flat" cmpd="sng">
            <a:solidFill>
              <a:schemeClr val="dk2"/>
            </a:solidFill>
            <a:prstDash val="solid"/>
            <a:round/>
            <a:headEnd type="none" w="med" len="med"/>
            <a:tailEnd type="none" w="med" len="med"/>
          </a:ln>
        </p:spPr>
      </p:cxnSp>
      <p:cxnSp>
        <p:nvCxnSpPr>
          <p:cNvPr id="1671" name="Google Shape;1671;p143"/>
          <p:cNvCxnSpPr>
            <a:stCxn id="1651" idx="3"/>
            <a:endCxn id="1660" idx="1"/>
          </p:cNvCxnSpPr>
          <p:nvPr/>
        </p:nvCxnSpPr>
        <p:spPr>
          <a:xfrm>
            <a:off x="5065550" y="2209550"/>
            <a:ext cx="1428600" cy="0"/>
          </a:xfrm>
          <a:prstGeom prst="straightConnector1">
            <a:avLst/>
          </a:prstGeom>
          <a:noFill/>
          <a:ln w="9525" cap="flat" cmpd="sng">
            <a:solidFill>
              <a:schemeClr val="dk2"/>
            </a:solidFill>
            <a:prstDash val="solid"/>
            <a:round/>
            <a:headEnd type="none" w="med" len="med"/>
            <a:tailEnd type="none" w="med" len="med"/>
          </a:ln>
        </p:spPr>
      </p:cxnSp>
      <p:cxnSp>
        <p:nvCxnSpPr>
          <p:cNvPr id="1672" name="Google Shape;1672;p143"/>
          <p:cNvCxnSpPr>
            <a:stCxn id="1651" idx="3"/>
            <a:endCxn id="1658" idx="1"/>
          </p:cNvCxnSpPr>
          <p:nvPr/>
        </p:nvCxnSpPr>
        <p:spPr>
          <a:xfrm>
            <a:off x="5065550" y="2209550"/>
            <a:ext cx="321600" cy="168900"/>
          </a:xfrm>
          <a:prstGeom prst="straightConnector1">
            <a:avLst/>
          </a:prstGeom>
          <a:noFill/>
          <a:ln w="9525" cap="flat" cmpd="sng">
            <a:solidFill>
              <a:schemeClr val="dk2"/>
            </a:solidFill>
            <a:prstDash val="solid"/>
            <a:round/>
            <a:headEnd type="none" w="med" len="med"/>
            <a:tailEnd type="none" w="med" len="med"/>
          </a:ln>
        </p:spPr>
      </p:cxnSp>
      <p:cxnSp>
        <p:nvCxnSpPr>
          <p:cNvPr id="1673" name="Google Shape;1673;p143"/>
          <p:cNvCxnSpPr>
            <a:stCxn id="1659" idx="1"/>
            <a:endCxn id="1653" idx="3"/>
          </p:cNvCxnSpPr>
          <p:nvPr/>
        </p:nvCxnSpPr>
        <p:spPr>
          <a:xfrm flipH="1">
            <a:off x="5065425" y="2832725"/>
            <a:ext cx="1011300" cy="411900"/>
          </a:xfrm>
          <a:prstGeom prst="straightConnector1">
            <a:avLst/>
          </a:prstGeom>
          <a:noFill/>
          <a:ln w="9525" cap="flat" cmpd="sng">
            <a:solidFill>
              <a:schemeClr val="dk2"/>
            </a:solidFill>
            <a:prstDash val="solid"/>
            <a:round/>
            <a:headEnd type="none" w="med" len="med"/>
            <a:tailEnd type="none" w="med" len="med"/>
          </a:ln>
        </p:spPr>
      </p:cxnSp>
      <p:cxnSp>
        <p:nvCxnSpPr>
          <p:cNvPr id="1674" name="Google Shape;1674;p143"/>
          <p:cNvCxnSpPr>
            <a:stCxn id="1656" idx="3"/>
            <a:endCxn id="1662" idx="1"/>
          </p:cNvCxnSpPr>
          <p:nvPr/>
        </p:nvCxnSpPr>
        <p:spPr>
          <a:xfrm>
            <a:off x="5621525" y="3810400"/>
            <a:ext cx="455100" cy="31500"/>
          </a:xfrm>
          <a:prstGeom prst="straightConnector1">
            <a:avLst/>
          </a:prstGeom>
          <a:noFill/>
          <a:ln w="9525" cap="flat" cmpd="sng">
            <a:solidFill>
              <a:schemeClr val="dk2"/>
            </a:solidFill>
            <a:prstDash val="solid"/>
            <a:round/>
            <a:headEnd type="none" w="med" len="med"/>
            <a:tailEnd type="none" w="med" len="med"/>
          </a:ln>
        </p:spPr>
      </p:cxnSp>
      <p:cxnSp>
        <p:nvCxnSpPr>
          <p:cNvPr id="1675" name="Google Shape;1675;p143"/>
          <p:cNvCxnSpPr>
            <a:stCxn id="1652" idx="3"/>
            <a:endCxn id="1655" idx="0"/>
          </p:cNvCxnSpPr>
          <p:nvPr/>
        </p:nvCxnSpPr>
        <p:spPr>
          <a:xfrm>
            <a:off x="4136275" y="3143075"/>
            <a:ext cx="162000" cy="455100"/>
          </a:xfrm>
          <a:prstGeom prst="straightConnector1">
            <a:avLst/>
          </a:prstGeom>
          <a:noFill/>
          <a:ln w="9525" cap="flat" cmpd="sng">
            <a:solidFill>
              <a:schemeClr val="dk2"/>
            </a:solidFill>
            <a:prstDash val="solid"/>
            <a:round/>
            <a:headEnd type="none" w="med" len="med"/>
            <a:tailEnd type="none" w="med" len="med"/>
          </a:ln>
        </p:spPr>
      </p:cxnSp>
      <p:cxnSp>
        <p:nvCxnSpPr>
          <p:cNvPr id="1676" name="Google Shape;1676;p143"/>
          <p:cNvCxnSpPr>
            <a:stCxn id="1664" idx="3"/>
            <a:endCxn id="1656" idx="1"/>
          </p:cNvCxnSpPr>
          <p:nvPr/>
        </p:nvCxnSpPr>
        <p:spPr>
          <a:xfrm rot="10800000" flipH="1">
            <a:off x="4022475" y="3810400"/>
            <a:ext cx="978900" cy="564300"/>
          </a:xfrm>
          <a:prstGeom prst="straightConnector1">
            <a:avLst/>
          </a:prstGeom>
          <a:noFill/>
          <a:ln w="9525" cap="flat" cmpd="sng">
            <a:solidFill>
              <a:schemeClr val="dk2"/>
            </a:solidFill>
            <a:prstDash val="solid"/>
            <a:round/>
            <a:headEnd type="none" w="med" len="med"/>
            <a:tailEnd type="none" w="med" len="med"/>
          </a:ln>
        </p:spPr>
      </p:cxnSp>
      <p:cxnSp>
        <p:nvCxnSpPr>
          <p:cNvPr id="1677" name="Google Shape;1677;p143"/>
          <p:cNvCxnSpPr>
            <a:stCxn id="1665" idx="3"/>
            <a:endCxn id="1663" idx="1"/>
          </p:cNvCxnSpPr>
          <p:nvPr/>
        </p:nvCxnSpPr>
        <p:spPr>
          <a:xfrm rot="10800000" flipH="1">
            <a:off x="5322775" y="4325350"/>
            <a:ext cx="1422300" cy="50700"/>
          </a:xfrm>
          <a:prstGeom prst="straightConnector1">
            <a:avLst/>
          </a:prstGeom>
          <a:noFill/>
          <a:ln w="9525" cap="flat" cmpd="sng">
            <a:solidFill>
              <a:schemeClr val="dk2"/>
            </a:solidFill>
            <a:prstDash val="solid"/>
            <a:round/>
            <a:headEnd type="none" w="med" len="med"/>
            <a:tailEnd type="none" w="med" len="med"/>
          </a:ln>
        </p:spPr>
      </p:cxnSp>
      <p:cxnSp>
        <p:nvCxnSpPr>
          <p:cNvPr id="1678" name="Google Shape;1678;p143"/>
          <p:cNvCxnSpPr>
            <a:stCxn id="1656" idx="2"/>
            <a:endCxn id="1665" idx="0"/>
          </p:cNvCxnSpPr>
          <p:nvPr/>
        </p:nvCxnSpPr>
        <p:spPr>
          <a:xfrm flipH="1">
            <a:off x="5012675" y="3943900"/>
            <a:ext cx="298800" cy="298800"/>
          </a:xfrm>
          <a:prstGeom prst="straightConnector1">
            <a:avLst/>
          </a:prstGeom>
          <a:noFill/>
          <a:ln w="9525" cap="flat" cmpd="sng">
            <a:solidFill>
              <a:schemeClr val="dk2"/>
            </a:solidFill>
            <a:prstDash val="solid"/>
            <a:round/>
            <a:headEnd type="none" w="med" len="med"/>
            <a:tailEnd type="none" w="med" len="med"/>
          </a:ln>
        </p:spPr>
      </p:cxnSp>
      <p:cxnSp>
        <p:nvCxnSpPr>
          <p:cNvPr id="1679" name="Google Shape;1679;p143"/>
          <p:cNvCxnSpPr>
            <a:stCxn id="1657" idx="3"/>
            <a:endCxn id="1661" idx="1"/>
          </p:cNvCxnSpPr>
          <p:nvPr/>
        </p:nvCxnSpPr>
        <p:spPr>
          <a:xfrm>
            <a:off x="6120775" y="3244750"/>
            <a:ext cx="319500" cy="76800"/>
          </a:xfrm>
          <a:prstGeom prst="straightConnector1">
            <a:avLst/>
          </a:prstGeom>
          <a:noFill/>
          <a:ln w="9525" cap="flat" cmpd="sng">
            <a:solidFill>
              <a:schemeClr val="dk2"/>
            </a:solidFill>
            <a:prstDash val="solid"/>
            <a:round/>
            <a:headEnd type="none" w="med" len="med"/>
            <a:tailEnd type="none" w="med" len="med"/>
          </a:ln>
        </p:spPr>
      </p:cxnSp>
      <p:cxnSp>
        <p:nvCxnSpPr>
          <p:cNvPr id="1680" name="Google Shape;1680;p143"/>
          <p:cNvCxnSpPr>
            <a:stCxn id="1657" idx="1"/>
            <a:endCxn id="1653" idx="3"/>
          </p:cNvCxnSpPr>
          <p:nvPr/>
        </p:nvCxnSpPr>
        <p:spPr>
          <a:xfrm rot="10800000">
            <a:off x="5065675" y="3244750"/>
            <a:ext cx="435000" cy="0"/>
          </a:xfrm>
          <a:prstGeom prst="straightConnector1">
            <a:avLst/>
          </a:prstGeom>
          <a:noFill/>
          <a:ln w="9525" cap="flat" cmpd="sng">
            <a:solidFill>
              <a:schemeClr val="dk2"/>
            </a:solidFill>
            <a:prstDash val="solid"/>
            <a:round/>
            <a:headEnd type="none" w="med" len="med"/>
            <a:tailEnd type="none" w="med" len="med"/>
          </a:ln>
        </p:spPr>
      </p:cxnSp>
      <p:cxnSp>
        <p:nvCxnSpPr>
          <p:cNvPr id="1681" name="Google Shape;1681;p143"/>
          <p:cNvCxnSpPr>
            <a:stCxn id="1648" idx="3"/>
            <a:endCxn id="1666" idx="1"/>
          </p:cNvCxnSpPr>
          <p:nvPr/>
        </p:nvCxnSpPr>
        <p:spPr>
          <a:xfrm rot="10800000" flipH="1">
            <a:off x="1488825" y="2378400"/>
            <a:ext cx="834300" cy="620100"/>
          </a:xfrm>
          <a:prstGeom prst="straightConnector1">
            <a:avLst/>
          </a:prstGeom>
          <a:noFill/>
          <a:ln w="9525" cap="flat" cmpd="sng">
            <a:solidFill>
              <a:schemeClr val="dk2"/>
            </a:solidFill>
            <a:prstDash val="solid"/>
            <a:round/>
            <a:headEnd type="none" w="med" len="med"/>
            <a:tailEnd type="stealth" w="med" len="med"/>
          </a:ln>
        </p:spPr>
      </p:cxnSp>
      <p:sp>
        <p:nvSpPr>
          <p:cNvPr id="1682" name="Google Shape;1682;p14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1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L’affaire Tornado Cash</a:t>
            </a:r>
            <a:endParaRPr/>
          </a:p>
        </p:txBody>
      </p:sp>
      <p:sp>
        <p:nvSpPr>
          <p:cNvPr id="1688" name="Google Shape;1688;p14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689" name="Google Shape;1689;p144"/>
          <p:cNvSpPr txBox="1"/>
          <p:nvPr/>
        </p:nvSpPr>
        <p:spPr>
          <a:xfrm rot="1816828">
            <a:off x="7925001" y="441470"/>
            <a:ext cx="824024" cy="461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rgbClr val="FF0000"/>
                </a:solidFill>
                <a:latin typeface="Lato"/>
                <a:ea typeface="Lato"/>
                <a:cs typeface="Lato"/>
                <a:sym typeface="Lato"/>
              </a:rPr>
              <a:t>TBD</a:t>
            </a:r>
            <a:endParaRPr sz="1800">
              <a:solidFill>
                <a:srgbClr val="FF0000"/>
              </a:solidFill>
              <a:latin typeface="Lato"/>
              <a:ea typeface="Lato"/>
              <a:cs typeface="Lato"/>
              <a:sym typeface="Lato"/>
            </a:endParaRPr>
          </a:p>
        </p:txBody>
      </p:sp>
      <p:pic>
        <p:nvPicPr>
          <p:cNvPr id="1690" name="Google Shape;1690;p144"/>
          <p:cNvPicPr preferRelativeResize="0"/>
          <p:nvPr/>
        </p:nvPicPr>
        <p:blipFill>
          <a:blip r:embed="rId3">
            <a:alphaModFix/>
          </a:blip>
          <a:stretch>
            <a:fillRect/>
          </a:stretch>
        </p:blipFill>
        <p:spPr>
          <a:xfrm>
            <a:off x="0" y="285750"/>
            <a:ext cx="9144000" cy="4572000"/>
          </a:xfrm>
          <a:prstGeom prst="rect">
            <a:avLst/>
          </a:prstGeom>
          <a:noFill/>
          <a:ln>
            <a:noFill/>
          </a:ln>
        </p:spPr>
      </p:pic>
      <p:sp>
        <p:nvSpPr>
          <p:cNvPr id="1691" name="Google Shape;1691;p14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contrôle et les régulations</a:t>
            </a:r>
            <a:endParaRPr/>
          </a:p>
        </p:txBody>
      </p:sp>
      <p:sp>
        <p:nvSpPr>
          <p:cNvPr id="1697" name="Google Shape;1697;p145"/>
          <p:cNvSpPr/>
          <p:nvPr/>
        </p:nvSpPr>
        <p:spPr>
          <a:xfrm>
            <a:off x="1542450" y="1250850"/>
            <a:ext cx="6549000" cy="337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sz="1300" b="1">
                <a:solidFill>
                  <a:schemeClr val="dk1"/>
                </a:solidFill>
                <a:latin typeface="Lato"/>
                <a:ea typeface="Lato"/>
                <a:cs typeface="Lato"/>
                <a:sym typeface="Lato"/>
              </a:rPr>
              <a:t>Européen</a:t>
            </a:r>
            <a:endParaRPr sz="1300" b="1">
              <a:solidFill>
                <a:schemeClr val="dk1"/>
              </a:solidFill>
              <a:latin typeface="Lato"/>
              <a:ea typeface="Lato"/>
              <a:cs typeface="Lato"/>
              <a:sym typeface="Lato"/>
            </a:endParaRPr>
          </a:p>
          <a:p>
            <a:pPr marL="0" lvl="0" indent="0" algn="ctr" rtl="0">
              <a:lnSpc>
                <a:spcPct val="115000"/>
              </a:lnSpc>
              <a:spcBef>
                <a:spcPts val="1200"/>
              </a:spcBef>
              <a:spcAft>
                <a:spcPts val="0"/>
              </a:spcAft>
              <a:buNone/>
            </a:pPr>
            <a:r>
              <a:rPr lang="fr" sz="1300">
                <a:solidFill>
                  <a:schemeClr val="dk1"/>
                </a:solidFill>
                <a:latin typeface="Lato"/>
                <a:ea typeface="Lato"/>
                <a:cs typeface="Lato"/>
                <a:sym typeface="Lato"/>
              </a:rPr>
              <a:t>	Règlement MiCA (Market in Crypto-Assets)</a:t>
            </a:r>
            <a:endParaRPr sz="1300">
              <a:solidFill>
                <a:schemeClr val="dk1"/>
              </a:solidFill>
              <a:latin typeface="Lato"/>
              <a:ea typeface="Lato"/>
              <a:cs typeface="Lato"/>
              <a:sym typeface="Lato"/>
            </a:endParaRPr>
          </a:p>
          <a:p>
            <a:pPr marL="0" lvl="0" indent="0" algn="l" rtl="0">
              <a:spcBef>
                <a:spcPts val="1200"/>
              </a:spcBef>
              <a:spcAft>
                <a:spcPts val="0"/>
              </a:spcAft>
              <a:buNone/>
            </a:pPr>
            <a:endParaRPr>
              <a:solidFill>
                <a:schemeClr val="dk1"/>
              </a:solidFill>
            </a:endParaRPr>
          </a:p>
        </p:txBody>
      </p:sp>
      <p:sp>
        <p:nvSpPr>
          <p:cNvPr id="1698" name="Google Shape;1698;p145"/>
          <p:cNvSpPr/>
          <p:nvPr/>
        </p:nvSpPr>
        <p:spPr>
          <a:xfrm>
            <a:off x="2878050" y="2571750"/>
            <a:ext cx="3877800" cy="18321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sz="1300" b="1">
                <a:solidFill>
                  <a:schemeClr val="lt1"/>
                </a:solidFill>
                <a:latin typeface="Lato"/>
                <a:ea typeface="Lato"/>
                <a:cs typeface="Lato"/>
                <a:sym typeface="Lato"/>
              </a:rPr>
              <a:t>Français</a:t>
            </a:r>
            <a:endParaRPr sz="1300" b="1">
              <a:solidFill>
                <a:schemeClr val="lt1"/>
              </a:solidFill>
              <a:latin typeface="Lato"/>
              <a:ea typeface="Lato"/>
              <a:cs typeface="Lato"/>
              <a:sym typeface="Lato"/>
            </a:endParaRPr>
          </a:p>
          <a:p>
            <a:pPr marL="0" lvl="0" indent="0" algn="ctr" rtl="0">
              <a:lnSpc>
                <a:spcPct val="115000"/>
              </a:lnSpc>
              <a:spcBef>
                <a:spcPts val="1200"/>
              </a:spcBef>
              <a:spcAft>
                <a:spcPts val="0"/>
              </a:spcAft>
              <a:buNone/>
            </a:pPr>
            <a:r>
              <a:rPr lang="fr" sz="1300">
                <a:solidFill>
                  <a:schemeClr val="lt1"/>
                </a:solidFill>
                <a:latin typeface="Lato"/>
                <a:ea typeface="Lato"/>
                <a:cs typeface="Lato"/>
                <a:sym typeface="Lato"/>
              </a:rPr>
              <a:t>Enregistrement auprès de l’AMF</a:t>
            </a:r>
            <a:endParaRPr sz="1300">
              <a:solidFill>
                <a:schemeClr val="lt1"/>
              </a:solidFill>
              <a:latin typeface="Lato"/>
              <a:ea typeface="Lato"/>
              <a:cs typeface="Lato"/>
              <a:sym typeface="Lato"/>
            </a:endParaRPr>
          </a:p>
          <a:p>
            <a:pPr marL="0" lvl="0" indent="0" algn="ctr" rtl="0">
              <a:lnSpc>
                <a:spcPct val="115000"/>
              </a:lnSpc>
              <a:spcBef>
                <a:spcPts val="1200"/>
              </a:spcBef>
              <a:spcAft>
                <a:spcPts val="0"/>
              </a:spcAft>
              <a:buNone/>
            </a:pPr>
            <a:r>
              <a:rPr lang="fr" sz="1300">
                <a:solidFill>
                  <a:schemeClr val="lt1"/>
                </a:solidFill>
                <a:latin typeface="Lato"/>
                <a:ea typeface="Lato"/>
                <a:cs typeface="Lato"/>
                <a:sym typeface="Lato"/>
              </a:rPr>
              <a:t>PSAN : Prestataire de Services sur Actifs Numériques</a:t>
            </a:r>
            <a:endParaRPr sz="1300">
              <a:solidFill>
                <a:schemeClr val="lt1"/>
              </a:solidFill>
              <a:latin typeface="Lato"/>
              <a:ea typeface="Lato"/>
              <a:cs typeface="Lato"/>
              <a:sym typeface="Lato"/>
            </a:endParaRPr>
          </a:p>
          <a:p>
            <a:pPr marL="0" lvl="0" indent="0" algn="ctr" rtl="0">
              <a:spcBef>
                <a:spcPts val="1200"/>
              </a:spcBef>
              <a:spcAft>
                <a:spcPts val="0"/>
              </a:spcAft>
              <a:buNone/>
            </a:pPr>
            <a:endParaRPr/>
          </a:p>
        </p:txBody>
      </p:sp>
      <p:pic>
        <p:nvPicPr>
          <p:cNvPr id="1699" name="Google Shape;1699;p145"/>
          <p:cNvPicPr preferRelativeResize="0"/>
          <p:nvPr/>
        </p:nvPicPr>
        <p:blipFill>
          <a:blip r:embed="rId3">
            <a:alphaModFix/>
          </a:blip>
          <a:stretch>
            <a:fillRect/>
          </a:stretch>
        </p:blipFill>
        <p:spPr>
          <a:xfrm>
            <a:off x="1905832" y="1524400"/>
            <a:ext cx="660675" cy="440276"/>
          </a:xfrm>
          <a:prstGeom prst="rect">
            <a:avLst/>
          </a:prstGeom>
          <a:noFill/>
          <a:ln>
            <a:noFill/>
          </a:ln>
        </p:spPr>
      </p:pic>
      <p:pic>
        <p:nvPicPr>
          <p:cNvPr id="1700" name="Google Shape;1700;p145"/>
          <p:cNvPicPr preferRelativeResize="0"/>
          <p:nvPr/>
        </p:nvPicPr>
        <p:blipFill>
          <a:blip r:embed="rId4">
            <a:alphaModFix/>
          </a:blip>
          <a:stretch>
            <a:fillRect/>
          </a:stretch>
        </p:blipFill>
        <p:spPr>
          <a:xfrm>
            <a:off x="3073150" y="2715225"/>
            <a:ext cx="526150" cy="333575"/>
          </a:xfrm>
          <a:prstGeom prst="rect">
            <a:avLst/>
          </a:prstGeom>
          <a:noFill/>
          <a:ln>
            <a:noFill/>
          </a:ln>
        </p:spPr>
      </p:pic>
      <p:sp>
        <p:nvSpPr>
          <p:cNvPr id="1701" name="Google Shape;1701;p14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1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Quels enjeux ?</a:t>
            </a:r>
            <a:endParaRPr/>
          </a:p>
        </p:txBody>
      </p:sp>
      <p:sp>
        <p:nvSpPr>
          <p:cNvPr id="1707" name="Google Shape;1707;p1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Limiter le développement du blanchiment d’argent et l’utilisation de ces fonds à des fins terroristes par exemple.</a:t>
            </a:r>
            <a:endParaRPr/>
          </a:p>
          <a:p>
            <a:pPr marL="0" lvl="0" indent="0" algn="just" rtl="0">
              <a:spcBef>
                <a:spcPts val="1200"/>
              </a:spcBef>
              <a:spcAft>
                <a:spcPts val="1200"/>
              </a:spcAft>
              <a:buNone/>
            </a:pPr>
            <a:r>
              <a:rPr lang="fr"/>
              <a:t>Mais aussi pousser la centralisation de la monnaie et des flux monétaires vers les institutions classiques. </a:t>
            </a:r>
            <a:endParaRPr/>
          </a:p>
        </p:txBody>
      </p:sp>
      <p:sp>
        <p:nvSpPr>
          <p:cNvPr id="1708" name="Google Shape;1708;p14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1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positionnement des banques centrales</a:t>
            </a:r>
            <a:endParaRPr/>
          </a:p>
        </p:txBody>
      </p:sp>
      <p:sp>
        <p:nvSpPr>
          <p:cNvPr id="1714" name="Google Shape;1714;p147"/>
          <p:cNvSpPr txBox="1">
            <a:spLocks noGrp="1"/>
          </p:cNvSpPr>
          <p:nvPr>
            <p:ph type="body" idx="1"/>
          </p:nvPr>
        </p:nvSpPr>
        <p:spPr>
          <a:xfrm>
            <a:off x="1297500" y="1567550"/>
            <a:ext cx="7038900" cy="6621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fr"/>
              <a:t>Aujourd’hui le positionnement des banques centrales (FED, BCE, BPC) ne sont pas contre les crypto-actifs mais contre leur décentralisation et leur non régulation.</a:t>
            </a:r>
            <a:endParaRPr/>
          </a:p>
        </p:txBody>
      </p:sp>
      <p:sp>
        <p:nvSpPr>
          <p:cNvPr id="1715" name="Google Shape;1715;p147"/>
          <p:cNvSpPr/>
          <p:nvPr/>
        </p:nvSpPr>
        <p:spPr>
          <a:xfrm>
            <a:off x="3545550" y="2284825"/>
            <a:ext cx="2052900" cy="411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Banque Centrale</a:t>
            </a:r>
            <a:endParaRPr/>
          </a:p>
        </p:txBody>
      </p:sp>
      <p:sp>
        <p:nvSpPr>
          <p:cNvPr id="1716" name="Google Shape;1716;p147"/>
          <p:cNvSpPr/>
          <p:nvPr/>
        </p:nvSpPr>
        <p:spPr>
          <a:xfrm>
            <a:off x="807600" y="3745525"/>
            <a:ext cx="1582200" cy="411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 $, ¥</a:t>
            </a:r>
            <a:endParaRPr sz="1200"/>
          </a:p>
        </p:txBody>
      </p:sp>
      <p:cxnSp>
        <p:nvCxnSpPr>
          <p:cNvPr id="1717" name="Google Shape;1717;p147"/>
          <p:cNvCxnSpPr>
            <a:stCxn id="1715" idx="2"/>
            <a:endCxn id="1716" idx="0"/>
          </p:cNvCxnSpPr>
          <p:nvPr/>
        </p:nvCxnSpPr>
        <p:spPr>
          <a:xfrm rot="5400000">
            <a:off x="2560950" y="1734475"/>
            <a:ext cx="1048800" cy="2973300"/>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1718" name="Google Shape;1718;p147"/>
          <p:cNvSpPr/>
          <p:nvPr/>
        </p:nvSpPr>
        <p:spPr>
          <a:xfrm>
            <a:off x="3780900" y="3745525"/>
            <a:ext cx="1582200" cy="411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Taux directeurs</a:t>
            </a:r>
            <a:endParaRPr sz="1200"/>
          </a:p>
        </p:txBody>
      </p:sp>
      <p:sp>
        <p:nvSpPr>
          <p:cNvPr id="1719" name="Google Shape;1719;p147"/>
          <p:cNvSpPr/>
          <p:nvPr/>
        </p:nvSpPr>
        <p:spPr>
          <a:xfrm>
            <a:off x="6754200" y="3745525"/>
            <a:ext cx="1582200" cy="411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Banques commerciales</a:t>
            </a:r>
            <a:endParaRPr sz="1200"/>
          </a:p>
        </p:txBody>
      </p:sp>
      <p:cxnSp>
        <p:nvCxnSpPr>
          <p:cNvPr id="1720" name="Google Shape;1720;p147"/>
          <p:cNvCxnSpPr>
            <a:stCxn id="1715" idx="2"/>
            <a:endCxn id="1718" idx="0"/>
          </p:cNvCxnSpPr>
          <p:nvPr/>
        </p:nvCxnSpPr>
        <p:spPr>
          <a:xfrm>
            <a:off x="4572000" y="2696725"/>
            <a:ext cx="0" cy="1048800"/>
          </a:xfrm>
          <a:prstGeom prst="straightConnector1">
            <a:avLst/>
          </a:prstGeom>
          <a:noFill/>
          <a:ln w="9525" cap="flat" cmpd="sng">
            <a:solidFill>
              <a:schemeClr val="dk2"/>
            </a:solidFill>
            <a:prstDash val="solid"/>
            <a:round/>
            <a:headEnd type="none" w="med" len="med"/>
            <a:tailEnd type="triangle" w="med" len="med"/>
          </a:ln>
        </p:spPr>
      </p:cxnSp>
      <p:cxnSp>
        <p:nvCxnSpPr>
          <p:cNvPr id="1721" name="Google Shape;1721;p147"/>
          <p:cNvCxnSpPr>
            <a:stCxn id="1715" idx="2"/>
            <a:endCxn id="1719" idx="0"/>
          </p:cNvCxnSpPr>
          <p:nvPr/>
        </p:nvCxnSpPr>
        <p:spPr>
          <a:xfrm rot="-5400000" flipH="1">
            <a:off x="5534250" y="1734475"/>
            <a:ext cx="1048800" cy="2973300"/>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1722" name="Google Shape;1722;p147"/>
          <p:cNvSpPr txBox="1"/>
          <p:nvPr/>
        </p:nvSpPr>
        <p:spPr>
          <a:xfrm>
            <a:off x="1560600" y="2950725"/>
            <a:ext cx="222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chemeClr val="dk2"/>
                </a:solidFill>
                <a:latin typeface="Lato"/>
                <a:ea typeface="Lato"/>
                <a:cs typeface="Lato"/>
                <a:sym typeface="Lato"/>
              </a:rPr>
              <a:t>Émettre de la monnaie fiduciaire</a:t>
            </a:r>
            <a:endParaRPr sz="1100">
              <a:solidFill>
                <a:schemeClr val="dk2"/>
              </a:solidFill>
              <a:latin typeface="Lato"/>
              <a:ea typeface="Lato"/>
              <a:cs typeface="Lato"/>
              <a:sym typeface="Lato"/>
            </a:endParaRPr>
          </a:p>
        </p:txBody>
      </p:sp>
      <p:sp>
        <p:nvSpPr>
          <p:cNvPr id="1723" name="Google Shape;1723;p147"/>
          <p:cNvSpPr txBox="1"/>
          <p:nvPr/>
        </p:nvSpPr>
        <p:spPr>
          <a:xfrm>
            <a:off x="6391500" y="2950725"/>
            <a:ext cx="123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chemeClr val="dk2"/>
                </a:solidFill>
                <a:latin typeface="Lato"/>
                <a:ea typeface="Lato"/>
                <a:cs typeface="Lato"/>
                <a:sym typeface="Lato"/>
              </a:rPr>
              <a:t>Prête de l’argent</a:t>
            </a:r>
            <a:endParaRPr sz="1100">
              <a:solidFill>
                <a:schemeClr val="dk2"/>
              </a:solidFill>
              <a:latin typeface="Lato"/>
              <a:ea typeface="Lato"/>
              <a:cs typeface="Lato"/>
              <a:sym typeface="Lato"/>
            </a:endParaRPr>
          </a:p>
        </p:txBody>
      </p:sp>
      <p:sp>
        <p:nvSpPr>
          <p:cNvPr id="1724" name="Google Shape;1724;p147"/>
          <p:cNvSpPr txBox="1"/>
          <p:nvPr/>
        </p:nvSpPr>
        <p:spPr>
          <a:xfrm>
            <a:off x="4512975" y="3304725"/>
            <a:ext cx="123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chemeClr val="dk2"/>
                </a:solidFill>
                <a:latin typeface="Lato"/>
                <a:ea typeface="Lato"/>
                <a:cs typeface="Lato"/>
                <a:sym typeface="Lato"/>
              </a:rPr>
              <a:t>Définit </a:t>
            </a:r>
            <a:endParaRPr sz="1100">
              <a:solidFill>
                <a:schemeClr val="dk2"/>
              </a:solidFill>
              <a:latin typeface="Lato"/>
              <a:ea typeface="Lato"/>
              <a:cs typeface="Lato"/>
              <a:sym typeface="Lato"/>
            </a:endParaRPr>
          </a:p>
        </p:txBody>
      </p:sp>
      <p:sp>
        <p:nvSpPr>
          <p:cNvPr id="1725" name="Google Shape;1725;p147"/>
          <p:cNvSpPr txBox="1"/>
          <p:nvPr/>
        </p:nvSpPr>
        <p:spPr>
          <a:xfrm>
            <a:off x="3780900" y="4104650"/>
            <a:ext cx="1582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solidFill>
                  <a:schemeClr val="dk2"/>
                </a:solidFill>
                <a:latin typeface="Lato"/>
                <a:ea typeface="Lato"/>
                <a:cs typeface="Lato"/>
                <a:sym typeface="Lato"/>
              </a:rPr>
              <a:t>Lutte contre l’inflation</a:t>
            </a:r>
            <a:endParaRPr sz="1100">
              <a:solidFill>
                <a:schemeClr val="dk2"/>
              </a:solidFill>
              <a:latin typeface="Lato"/>
              <a:ea typeface="Lato"/>
              <a:cs typeface="Lato"/>
              <a:sym typeface="Lato"/>
            </a:endParaRPr>
          </a:p>
        </p:txBody>
      </p:sp>
      <p:sp>
        <p:nvSpPr>
          <p:cNvPr id="1726" name="Google Shape;1726;p14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1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MNBC</a:t>
            </a:r>
            <a:endParaRPr/>
          </a:p>
        </p:txBody>
      </p:sp>
      <p:sp>
        <p:nvSpPr>
          <p:cNvPr id="1732" name="Google Shape;1732;p148"/>
          <p:cNvSpPr txBox="1"/>
          <p:nvPr/>
        </p:nvSpPr>
        <p:spPr>
          <a:xfrm>
            <a:off x="662250" y="1692425"/>
            <a:ext cx="783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lt1"/>
                </a:solidFill>
                <a:latin typeface="Lato"/>
                <a:ea typeface="Lato"/>
                <a:cs typeface="Lato"/>
                <a:sym typeface="Lato"/>
              </a:rPr>
              <a:t>Les monnaies numériques de banque centrale (ou MNBC) sont une version numérique des espèces. </a:t>
            </a:r>
            <a:endParaRPr>
              <a:solidFill>
                <a:schemeClr val="lt1"/>
              </a:solidFill>
              <a:latin typeface="Lato"/>
              <a:ea typeface="Lato"/>
              <a:cs typeface="Lato"/>
              <a:sym typeface="Lato"/>
            </a:endParaRPr>
          </a:p>
          <a:p>
            <a:pPr marL="0" lvl="0" indent="0" algn="l" rtl="0">
              <a:spcBef>
                <a:spcPts val="0"/>
              </a:spcBef>
              <a:spcAft>
                <a:spcPts val="0"/>
              </a:spcAft>
              <a:buNone/>
            </a:pPr>
            <a:r>
              <a:rPr lang="fr">
                <a:solidFill>
                  <a:schemeClr val="lt1"/>
                </a:solidFill>
                <a:latin typeface="Lato"/>
                <a:ea typeface="Lato"/>
                <a:cs typeface="Lato"/>
                <a:sym typeface="Lato"/>
              </a:rPr>
              <a:t>On parle d’ailleurs aujourd'hui d'Euro Numérique ou de Yuan Numérique.</a:t>
            </a:r>
            <a:endParaRPr>
              <a:solidFill>
                <a:schemeClr val="lt1"/>
              </a:solidFill>
              <a:latin typeface="Lato"/>
              <a:ea typeface="Lato"/>
              <a:cs typeface="Lato"/>
              <a:sym typeface="Lato"/>
            </a:endParaRPr>
          </a:p>
        </p:txBody>
      </p:sp>
      <p:sp>
        <p:nvSpPr>
          <p:cNvPr id="1733" name="Google Shape;1733;p14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1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MNBC</a:t>
            </a:r>
            <a:endParaRPr/>
          </a:p>
        </p:txBody>
      </p:sp>
      <p:sp>
        <p:nvSpPr>
          <p:cNvPr id="1739" name="Google Shape;1739;p14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La Chine est un excellent exemple car elle a rendu illégale l’utilisation et la transaction de crypto-actifs en 2021 mais développe en parallèle son Yuan Numérique dont les tests ont débuté en avril 2022.</a:t>
            </a:r>
            <a:endParaRPr/>
          </a:p>
        </p:txBody>
      </p:sp>
      <p:pic>
        <p:nvPicPr>
          <p:cNvPr id="1740" name="Google Shape;1740;p149"/>
          <p:cNvPicPr preferRelativeResize="0"/>
          <p:nvPr/>
        </p:nvPicPr>
        <p:blipFill>
          <a:blip r:embed="rId3">
            <a:alphaModFix/>
          </a:blip>
          <a:stretch>
            <a:fillRect/>
          </a:stretch>
        </p:blipFill>
        <p:spPr>
          <a:xfrm>
            <a:off x="2892088" y="2663725"/>
            <a:ext cx="3359824" cy="1889901"/>
          </a:xfrm>
          <a:prstGeom prst="rect">
            <a:avLst/>
          </a:prstGeom>
          <a:noFill/>
          <a:ln>
            <a:noFill/>
          </a:ln>
        </p:spPr>
      </p:pic>
      <p:sp>
        <p:nvSpPr>
          <p:cNvPr id="1741" name="Google Shape;1741;p14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1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MNBC</a:t>
            </a:r>
            <a:endParaRPr/>
          </a:p>
        </p:txBody>
      </p:sp>
      <p:sp>
        <p:nvSpPr>
          <p:cNvPr id="1747" name="Google Shape;1747;p15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Le gouverneur de la banque de France a annoncé un déploiement de l’Euro numérique dans les années 2027-2028 lors d’une conférence en septembre 2022.</a:t>
            </a:r>
            <a:endParaRPr/>
          </a:p>
        </p:txBody>
      </p:sp>
      <p:pic>
        <p:nvPicPr>
          <p:cNvPr id="1748" name="Google Shape;1748;p150"/>
          <p:cNvPicPr preferRelativeResize="0"/>
          <p:nvPr/>
        </p:nvPicPr>
        <p:blipFill>
          <a:blip r:embed="rId3">
            <a:alphaModFix/>
          </a:blip>
          <a:stretch>
            <a:fillRect/>
          </a:stretch>
        </p:blipFill>
        <p:spPr>
          <a:xfrm>
            <a:off x="3388200" y="2482500"/>
            <a:ext cx="2857500" cy="1600200"/>
          </a:xfrm>
          <a:prstGeom prst="rect">
            <a:avLst/>
          </a:prstGeom>
          <a:noFill/>
          <a:ln>
            <a:noFill/>
          </a:ln>
        </p:spPr>
      </p:pic>
      <p:sp>
        <p:nvSpPr>
          <p:cNvPr id="1749" name="Google Shape;1749;p15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pic>
        <p:nvPicPr>
          <p:cNvPr id="1754" name="Google Shape;1754;p151"/>
          <p:cNvPicPr preferRelativeResize="0"/>
          <p:nvPr/>
        </p:nvPicPr>
        <p:blipFill>
          <a:blip r:embed="rId3">
            <a:alphaModFix/>
          </a:blip>
          <a:stretch>
            <a:fillRect/>
          </a:stretch>
        </p:blipFill>
        <p:spPr>
          <a:xfrm>
            <a:off x="1887337" y="0"/>
            <a:ext cx="5369323" cy="5143501"/>
          </a:xfrm>
          <a:prstGeom prst="rect">
            <a:avLst/>
          </a:prstGeom>
          <a:noFill/>
          <a:ln>
            <a:noFill/>
          </a:ln>
        </p:spPr>
      </p:pic>
      <p:sp>
        <p:nvSpPr>
          <p:cNvPr id="1755" name="Google Shape;1755;p15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1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DEX vs CEX </a:t>
            </a:r>
            <a:endParaRPr/>
          </a:p>
        </p:txBody>
      </p:sp>
      <p:sp>
        <p:nvSpPr>
          <p:cNvPr id="1761" name="Google Shape;1761;p152"/>
          <p:cNvSpPr/>
          <p:nvPr/>
        </p:nvSpPr>
        <p:spPr>
          <a:xfrm>
            <a:off x="3303925" y="2133925"/>
            <a:ext cx="2693100" cy="654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DEX : Decentralized Exchange</a:t>
            </a:r>
            <a:endParaRPr/>
          </a:p>
        </p:txBody>
      </p:sp>
      <p:sp>
        <p:nvSpPr>
          <p:cNvPr id="1762" name="Google Shape;1762;p152"/>
          <p:cNvSpPr/>
          <p:nvPr/>
        </p:nvSpPr>
        <p:spPr>
          <a:xfrm>
            <a:off x="3303925" y="2970650"/>
            <a:ext cx="2693100" cy="6549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CEX : Centralized Exchange</a:t>
            </a:r>
            <a:endParaRPr/>
          </a:p>
        </p:txBody>
      </p:sp>
      <p:sp>
        <p:nvSpPr>
          <p:cNvPr id="1763" name="Google Shape;1763;p15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1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Quelques chiffres</a:t>
            </a:r>
            <a:endParaRPr/>
          </a:p>
        </p:txBody>
      </p:sp>
      <p:sp>
        <p:nvSpPr>
          <p:cNvPr id="1460" name="Google Shape;1460;p126"/>
          <p:cNvSpPr txBox="1">
            <a:spLocks noGrp="1"/>
          </p:cNvSpPr>
          <p:nvPr>
            <p:ph type="body" idx="1"/>
          </p:nvPr>
        </p:nvSpPr>
        <p:spPr>
          <a:xfrm>
            <a:off x="4023000" y="3303975"/>
            <a:ext cx="1098000" cy="360600"/>
          </a:xfrm>
          <a:prstGeom prst="rect">
            <a:avLst/>
          </a:prstGeom>
        </p:spPr>
        <p:txBody>
          <a:bodyPr spcFirstLastPara="1" wrap="square" lIns="91425" tIns="91425" rIns="91425" bIns="91425" anchor="t" anchorCtr="0">
            <a:normAutofit fontScale="25000" lnSpcReduction="20000"/>
          </a:bodyPr>
          <a:lstStyle/>
          <a:p>
            <a:pPr marL="0" lvl="0" indent="0" algn="ctr" rtl="0">
              <a:lnSpc>
                <a:spcPct val="95000"/>
              </a:lnSpc>
              <a:spcBef>
                <a:spcPts val="0"/>
              </a:spcBef>
              <a:spcAft>
                <a:spcPts val="1200"/>
              </a:spcAft>
              <a:buSzPts val="1018"/>
              <a:buNone/>
            </a:pPr>
            <a:r>
              <a:rPr lang="fr" sz="1002" i="1"/>
              <a:t>CoinMarketCap</a:t>
            </a:r>
            <a:endParaRPr sz="1002" i="1"/>
          </a:p>
        </p:txBody>
      </p:sp>
      <p:sp>
        <p:nvSpPr>
          <p:cNvPr id="1461" name="Google Shape;1461;p126"/>
          <p:cNvSpPr/>
          <p:nvPr/>
        </p:nvSpPr>
        <p:spPr>
          <a:xfrm>
            <a:off x="2503950" y="1449625"/>
            <a:ext cx="4136100" cy="1824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Crypto-actifs : 948 M $ (10 février 2023)</a:t>
            </a:r>
            <a:endParaRPr sz="1200"/>
          </a:p>
          <a:p>
            <a:pPr marL="0" lvl="0" indent="0" algn="l" rtl="0">
              <a:spcBef>
                <a:spcPts val="0"/>
              </a:spcBef>
              <a:spcAft>
                <a:spcPts val="0"/>
              </a:spcAft>
              <a:buNone/>
            </a:pPr>
            <a:endParaRPr sz="1200"/>
          </a:p>
          <a:p>
            <a:pPr marL="0" lvl="0" indent="0" algn="ctr" rtl="0">
              <a:spcBef>
                <a:spcPts val="0"/>
              </a:spcBef>
              <a:spcAft>
                <a:spcPts val="0"/>
              </a:spcAft>
              <a:buNone/>
            </a:pPr>
            <a:r>
              <a:rPr lang="fr" sz="1200"/>
              <a:t>Bitcoin : 392 M $ (41%)</a:t>
            </a:r>
            <a:endParaRPr sz="1200"/>
          </a:p>
          <a:p>
            <a:pPr marL="0" lvl="0" indent="0" algn="ctr" rtl="0">
              <a:spcBef>
                <a:spcPts val="0"/>
              </a:spcBef>
              <a:spcAft>
                <a:spcPts val="0"/>
              </a:spcAft>
              <a:buNone/>
            </a:pPr>
            <a:r>
              <a:rPr lang="fr" sz="1200"/>
              <a:t>Ethereum : 176 M $ (18%)</a:t>
            </a:r>
            <a:endParaRPr sz="1200"/>
          </a:p>
        </p:txBody>
      </p:sp>
      <p:sp>
        <p:nvSpPr>
          <p:cNvPr id="1462" name="Google Shape;1462;p12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1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DEX vs CEX </a:t>
            </a:r>
            <a:endParaRPr/>
          </a:p>
        </p:txBody>
      </p:sp>
      <p:sp>
        <p:nvSpPr>
          <p:cNvPr id="1769" name="Google Shape;1769;p153"/>
          <p:cNvSpPr/>
          <p:nvPr/>
        </p:nvSpPr>
        <p:spPr>
          <a:xfrm>
            <a:off x="3303925" y="2133925"/>
            <a:ext cx="2693100" cy="654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DEX : Decentralized Exchange</a:t>
            </a:r>
            <a:endParaRPr/>
          </a:p>
        </p:txBody>
      </p:sp>
      <p:sp>
        <p:nvSpPr>
          <p:cNvPr id="1770" name="Google Shape;1770;p153"/>
          <p:cNvSpPr/>
          <p:nvPr/>
        </p:nvSpPr>
        <p:spPr>
          <a:xfrm>
            <a:off x="3303925" y="2970650"/>
            <a:ext cx="2693100" cy="6549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CEX : Centralized Exchange</a:t>
            </a:r>
            <a:endParaRPr/>
          </a:p>
        </p:txBody>
      </p:sp>
      <p:sp>
        <p:nvSpPr>
          <p:cNvPr id="1771" name="Google Shape;1771;p153"/>
          <p:cNvSpPr/>
          <p:nvPr/>
        </p:nvSpPr>
        <p:spPr>
          <a:xfrm>
            <a:off x="1381250" y="3763250"/>
            <a:ext cx="1140900" cy="4968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Coinbase</a:t>
            </a:r>
            <a:endParaRPr/>
          </a:p>
        </p:txBody>
      </p:sp>
      <p:sp>
        <p:nvSpPr>
          <p:cNvPr id="1772" name="Google Shape;1772;p153"/>
          <p:cNvSpPr/>
          <p:nvPr/>
        </p:nvSpPr>
        <p:spPr>
          <a:xfrm>
            <a:off x="4080325" y="4339250"/>
            <a:ext cx="1140900" cy="4968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Binance</a:t>
            </a:r>
            <a:endParaRPr/>
          </a:p>
        </p:txBody>
      </p:sp>
      <p:sp>
        <p:nvSpPr>
          <p:cNvPr id="1773" name="Google Shape;1773;p153"/>
          <p:cNvSpPr/>
          <p:nvPr/>
        </p:nvSpPr>
        <p:spPr>
          <a:xfrm>
            <a:off x="6779400" y="3763250"/>
            <a:ext cx="1140900" cy="496800"/>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Kraken</a:t>
            </a:r>
            <a:endParaRPr/>
          </a:p>
        </p:txBody>
      </p:sp>
      <p:cxnSp>
        <p:nvCxnSpPr>
          <p:cNvPr id="1774" name="Google Shape;1774;p153"/>
          <p:cNvCxnSpPr>
            <a:stCxn id="1770" idx="2"/>
          </p:cNvCxnSpPr>
          <p:nvPr/>
        </p:nvCxnSpPr>
        <p:spPr>
          <a:xfrm rot="5400000">
            <a:off x="3352825" y="2795000"/>
            <a:ext cx="467100" cy="2128200"/>
          </a:xfrm>
          <a:prstGeom prst="curvedConnector2">
            <a:avLst/>
          </a:prstGeom>
          <a:noFill/>
          <a:ln w="9525" cap="flat" cmpd="sng">
            <a:solidFill>
              <a:schemeClr val="dk2"/>
            </a:solidFill>
            <a:prstDash val="solid"/>
            <a:round/>
            <a:headEnd type="none" w="med" len="med"/>
            <a:tailEnd type="triangle" w="med" len="med"/>
          </a:ln>
        </p:spPr>
      </p:cxnSp>
      <p:cxnSp>
        <p:nvCxnSpPr>
          <p:cNvPr id="1775" name="Google Shape;1775;p153"/>
          <p:cNvCxnSpPr>
            <a:stCxn id="1770" idx="2"/>
            <a:endCxn id="1773" idx="1"/>
          </p:cNvCxnSpPr>
          <p:nvPr/>
        </p:nvCxnSpPr>
        <p:spPr>
          <a:xfrm rot="-5400000" flipH="1">
            <a:off x="5521825" y="2754200"/>
            <a:ext cx="386100" cy="2128800"/>
          </a:xfrm>
          <a:prstGeom prst="curvedConnector2">
            <a:avLst/>
          </a:prstGeom>
          <a:noFill/>
          <a:ln w="9525" cap="flat" cmpd="sng">
            <a:solidFill>
              <a:schemeClr val="dk2"/>
            </a:solidFill>
            <a:prstDash val="solid"/>
            <a:round/>
            <a:headEnd type="none" w="med" len="med"/>
            <a:tailEnd type="triangle" w="med" len="med"/>
          </a:ln>
        </p:spPr>
      </p:cxnSp>
      <p:cxnSp>
        <p:nvCxnSpPr>
          <p:cNvPr id="1776" name="Google Shape;1776;p153"/>
          <p:cNvCxnSpPr>
            <a:stCxn id="1770" idx="2"/>
            <a:endCxn id="1772" idx="0"/>
          </p:cNvCxnSpPr>
          <p:nvPr/>
        </p:nvCxnSpPr>
        <p:spPr>
          <a:xfrm rot="-5400000" flipH="1">
            <a:off x="4293925" y="3982100"/>
            <a:ext cx="713700" cy="600"/>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1777" name="Google Shape;1777;p153"/>
          <p:cNvSpPr/>
          <p:nvPr/>
        </p:nvSpPr>
        <p:spPr>
          <a:xfrm>
            <a:off x="1381250" y="1494750"/>
            <a:ext cx="1140900" cy="4968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100"/>
              <a:t>PancakeSwap</a:t>
            </a:r>
            <a:endParaRPr sz="1100"/>
          </a:p>
        </p:txBody>
      </p:sp>
      <p:sp>
        <p:nvSpPr>
          <p:cNvPr id="1778" name="Google Shape;1778;p153"/>
          <p:cNvSpPr/>
          <p:nvPr/>
        </p:nvSpPr>
        <p:spPr>
          <a:xfrm>
            <a:off x="4080325" y="1117350"/>
            <a:ext cx="1140900" cy="4968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100"/>
              <a:t>dYdX</a:t>
            </a:r>
            <a:endParaRPr sz="1100"/>
          </a:p>
        </p:txBody>
      </p:sp>
      <p:sp>
        <p:nvSpPr>
          <p:cNvPr id="1779" name="Google Shape;1779;p153"/>
          <p:cNvSpPr/>
          <p:nvPr/>
        </p:nvSpPr>
        <p:spPr>
          <a:xfrm>
            <a:off x="6890550" y="1494750"/>
            <a:ext cx="1140900" cy="4968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100"/>
              <a:t>SushiSwap</a:t>
            </a:r>
            <a:endParaRPr sz="1100"/>
          </a:p>
        </p:txBody>
      </p:sp>
      <p:cxnSp>
        <p:nvCxnSpPr>
          <p:cNvPr id="1780" name="Google Shape;1780;p153"/>
          <p:cNvCxnSpPr>
            <a:stCxn id="1769" idx="0"/>
            <a:endCxn id="1777" idx="3"/>
          </p:cNvCxnSpPr>
          <p:nvPr/>
        </p:nvCxnSpPr>
        <p:spPr>
          <a:xfrm rot="5400000" flipH="1">
            <a:off x="3390925" y="874375"/>
            <a:ext cx="390900" cy="2128200"/>
          </a:xfrm>
          <a:prstGeom prst="curvedConnector2">
            <a:avLst/>
          </a:prstGeom>
          <a:noFill/>
          <a:ln w="9525" cap="flat" cmpd="sng">
            <a:solidFill>
              <a:schemeClr val="dk2"/>
            </a:solidFill>
            <a:prstDash val="solid"/>
            <a:round/>
            <a:headEnd type="none" w="med" len="med"/>
            <a:tailEnd type="triangle" w="med" len="med"/>
          </a:ln>
        </p:spPr>
      </p:cxnSp>
      <p:cxnSp>
        <p:nvCxnSpPr>
          <p:cNvPr id="1781" name="Google Shape;1781;p153"/>
          <p:cNvCxnSpPr>
            <a:stCxn id="1769" idx="0"/>
            <a:endCxn id="1778" idx="2"/>
          </p:cNvCxnSpPr>
          <p:nvPr/>
        </p:nvCxnSpPr>
        <p:spPr>
          <a:xfrm rot="-5400000">
            <a:off x="4390825" y="1873675"/>
            <a:ext cx="519900" cy="600"/>
          </a:xfrm>
          <a:prstGeom prst="curvedConnector3">
            <a:avLst>
              <a:gd name="adj1" fmla="val 49988"/>
            </a:avLst>
          </a:prstGeom>
          <a:noFill/>
          <a:ln w="9525" cap="flat" cmpd="sng">
            <a:solidFill>
              <a:schemeClr val="dk2"/>
            </a:solidFill>
            <a:prstDash val="solid"/>
            <a:round/>
            <a:headEnd type="none" w="med" len="med"/>
            <a:tailEnd type="stealth" w="med" len="med"/>
          </a:ln>
        </p:spPr>
      </p:cxnSp>
      <p:cxnSp>
        <p:nvCxnSpPr>
          <p:cNvPr id="1782" name="Google Shape;1782;p153"/>
          <p:cNvCxnSpPr>
            <a:stCxn id="1769" idx="0"/>
            <a:endCxn id="1779" idx="1"/>
          </p:cNvCxnSpPr>
          <p:nvPr/>
        </p:nvCxnSpPr>
        <p:spPr>
          <a:xfrm rot="-5400000">
            <a:off x="5575075" y="818425"/>
            <a:ext cx="390900" cy="2240100"/>
          </a:xfrm>
          <a:prstGeom prst="curvedConnector2">
            <a:avLst/>
          </a:prstGeom>
          <a:noFill/>
          <a:ln w="9525" cap="flat" cmpd="sng">
            <a:solidFill>
              <a:schemeClr val="dk2"/>
            </a:solidFill>
            <a:prstDash val="solid"/>
            <a:round/>
            <a:headEnd type="none" w="med" len="med"/>
            <a:tailEnd type="triangle" w="med" len="med"/>
          </a:ln>
        </p:spPr>
      </p:cxnSp>
      <p:sp>
        <p:nvSpPr>
          <p:cNvPr id="1783" name="Google Shape;1783;p15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1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CEX (Centralized EXchanges)</a:t>
            </a:r>
            <a:endParaRPr/>
          </a:p>
        </p:txBody>
      </p:sp>
      <p:sp>
        <p:nvSpPr>
          <p:cNvPr id="1789" name="Google Shape;1789;p15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CEX sont des entreprises qui disposent d’une plateforme Web afin de pouvoir effectuer des échanges entre crypto-actifs de différentes blockchains ou d’une même blockchain. </a:t>
            </a:r>
            <a:endParaRPr/>
          </a:p>
          <a:p>
            <a:pPr marL="0" lvl="0" indent="0" algn="l" rtl="0">
              <a:spcBef>
                <a:spcPts val="1200"/>
              </a:spcBef>
              <a:spcAft>
                <a:spcPts val="0"/>
              </a:spcAft>
              <a:buNone/>
            </a:pPr>
            <a:r>
              <a:rPr lang="fr"/>
              <a:t>Il existe un grand nombre de choix de crypto-actifs qui sont dits “listés” sur les plateformes d’échange. </a:t>
            </a:r>
            <a:endParaRPr/>
          </a:p>
          <a:p>
            <a:pPr marL="0" lvl="0" indent="0" algn="l" rtl="0">
              <a:spcBef>
                <a:spcPts val="1200"/>
              </a:spcBef>
              <a:spcAft>
                <a:spcPts val="1200"/>
              </a:spcAft>
              <a:buNone/>
            </a:pPr>
            <a:r>
              <a:rPr lang="fr"/>
              <a:t>Le KYC est obligatoire dans la politique des CEX. (respect des réglementations).</a:t>
            </a:r>
            <a:endParaRPr/>
          </a:p>
        </p:txBody>
      </p:sp>
      <p:sp>
        <p:nvSpPr>
          <p:cNvPr id="1790" name="Google Shape;1790;p15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1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CEX (Centralized EXchanges)</a:t>
            </a:r>
            <a:endParaRPr/>
          </a:p>
        </p:txBody>
      </p:sp>
      <p:sp>
        <p:nvSpPr>
          <p:cNvPr id="1796" name="Google Shape;1796;p155"/>
          <p:cNvSpPr/>
          <p:nvPr/>
        </p:nvSpPr>
        <p:spPr>
          <a:xfrm>
            <a:off x="1678500" y="999750"/>
            <a:ext cx="6848400" cy="29433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2600" b="1">
                <a:solidFill>
                  <a:schemeClr val="lt1"/>
                </a:solidFill>
              </a:rPr>
              <a:t>CEX</a:t>
            </a:r>
            <a:endParaRPr sz="2600" b="1">
              <a:solidFill>
                <a:schemeClr val="lt1"/>
              </a:solidFill>
            </a:endParaRPr>
          </a:p>
        </p:txBody>
      </p:sp>
      <p:sp>
        <p:nvSpPr>
          <p:cNvPr id="1797" name="Google Shape;1797;p155"/>
          <p:cNvSpPr/>
          <p:nvPr/>
        </p:nvSpPr>
        <p:spPr>
          <a:xfrm>
            <a:off x="579675" y="2249650"/>
            <a:ext cx="956700" cy="404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100"/>
              <a:t>Utilisateurs</a:t>
            </a:r>
            <a:endParaRPr sz="1100"/>
          </a:p>
        </p:txBody>
      </p:sp>
      <p:sp>
        <p:nvSpPr>
          <p:cNvPr id="1798" name="Google Shape;1798;p155"/>
          <p:cNvSpPr/>
          <p:nvPr/>
        </p:nvSpPr>
        <p:spPr>
          <a:xfrm>
            <a:off x="2682025" y="1233100"/>
            <a:ext cx="1297200" cy="24378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Compte</a:t>
            </a:r>
            <a:endParaRPr sz="1100"/>
          </a:p>
        </p:txBody>
      </p:sp>
      <p:sp>
        <p:nvSpPr>
          <p:cNvPr id="1799" name="Google Shape;1799;p155"/>
          <p:cNvSpPr/>
          <p:nvPr/>
        </p:nvSpPr>
        <p:spPr>
          <a:xfrm>
            <a:off x="2955325" y="2662700"/>
            <a:ext cx="750600" cy="264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Bitcoin</a:t>
            </a:r>
            <a:endParaRPr sz="1000"/>
          </a:p>
        </p:txBody>
      </p:sp>
      <p:sp>
        <p:nvSpPr>
          <p:cNvPr id="1800" name="Google Shape;1800;p155"/>
          <p:cNvSpPr/>
          <p:nvPr/>
        </p:nvSpPr>
        <p:spPr>
          <a:xfrm>
            <a:off x="2955325" y="2977013"/>
            <a:ext cx="750600" cy="264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AVAX</a:t>
            </a:r>
            <a:endParaRPr sz="1000"/>
          </a:p>
        </p:txBody>
      </p:sp>
      <p:sp>
        <p:nvSpPr>
          <p:cNvPr id="1801" name="Google Shape;1801;p155"/>
          <p:cNvSpPr/>
          <p:nvPr/>
        </p:nvSpPr>
        <p:spPr>
          <a:xfrm>
            <a:off x="2955325" y="3291350"/>
            <a:ext cx="750600" cy="264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Dogecoin</a:t>
            </a:r>
            <a:endParaRPr sz="1000"/>
          </a:p>
        </p:txBody>
      </p:sp>
      <p:sp>
        <p:nvSpPr>
          <p:cNvPr id="1802" name="Google Shape;1802;p155"/>
          <p:cNvSpPr/>
          <p:nvPr/>
        </p:nvSpPr>
        <p:spPr>
          <a:xfrm>
            <a:off x="2955325" y="1929025"/>
            <a:ext cx="750600" cy="264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Euros</a:t>
            </a:r>
            <a:endParaRPr sz="1000"/>
          </a:p>
        </p:txBody>
      </p:sp>
      <p:sp>
        <p:nvSpPr>
          <p:cNvPr id="1803" name="Google Shape;1803;p155"/>
          <p:cNvSpPr/>
          <p:nvPr/>
        </p:nvSpPr>
        <p:spPr>
          <a:xfrm>
            <a:off x="2955325" y="2243350"/>
            <a:ext cx="750600" cy="264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Dollars</a:t>
            </a:r>
            <a:endParaRPr sz="1000"/>
          </a:p>
        </p:txBody>
      </p:sp>
      <p:sp>
        <p:nvSpPr>
          <p:cNvPr id="1804" name="Google Shape;1804;p155"/>
          <p:cNvSpPr/>
          <p:nvPr/>
        </p:nvSpPr>
        <p:spPr>
          <a:xfrm>
            <a:off x="2890175" y="1632575"/>
            <a:ext cx="875700" cy="9912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solidFill>
                  <a:srgbClr val="FF0000"/>
                </a:solidFill>
              </a:rPr>
              <a:t>Fiat*</a:t>
            </a:r>
            <a:endParaRPr sz="1000" b="1">
              <a:solidFill>
                <a:srgbClr val="FF0000"/>
              </a:solidFill>
            </a:endParaRPr>
          </a:p>
        </p:txBody>
      </p:sp>
      <p:cxnSp>
        <p:nvCxnSpPr>
          <p:cNvPr id="1805" name="Google Shape;1805;p155"/>
          <p:cNvCxnSpPr>
            <a:stCxn id="1797" idx="3"/>
            <a:endCxn id="1798" idx="1"/>
          </p:cNvCxnSpPr>
          <p:nvPr/>
        </p:nvCxnSpPr>
        <p:spPr>
          <a:xfrm>
            <a:off x="1536375" y="2452000"/>
            <a:ext cx="1145700" cy="0"/>
          </a:xfrm>
          <a:prstGeom prst="straightConnector1">
            <a:avLst/>
          </a:prstGeom>
          <a:noFill/>
          <a:ln w="28575" cap="flat" cmpd="sng">
            <a:solidFill>
              <a:schemeClr val="dk2"/>
            </a:solidFill>
            <a:prstDash val="solid"/>
            <a:round/>
            <a:headEnd type="none" w="med" len="med"/>
            <a:tailEnd type="triangle" w="med" len="med"/>
          </a:ln>
        </p:spPr>
      </p:cxnSp>
      <p:sp>
        <p:nvSpPr>
          <p:cNvPr id="1806" name="Google Shape;1806;p155"/>
          <p:cNvSpPr txBox="1"/>
          <p:nvPr/>
        </p:nvSpPr>
        <p:spPr>
          <a:xfrm>
            <a:off x="1597875" y="2196184"/>
            <a:ext cx="106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dk2"/>
                </a:solidFill>
                <a:latin typeface="Lato"/>
                <a:ea typeface="Lato"/>
                <a:cs typeface="Lato"/>
                <a:sym typeface="Lato"/>
              </a:rPr>
              <a:t>Se connectent</a:t>
            </a:r>
            <a:endParaRPr sz="1000">
              <a:solidFill>
                <a:schemeClr val="dk2"/>
              </a:solidFill>
              <a:latin typeface="Lato"/>
              <a:ea typeface="Lato"/>
              <a:cs typeface="Lato"/>
              <a:sym typeface="Lato"/>
            </a:endParaRPr>
          </a:p>
        </p:txBody>
      </p:sp>
      <p:sp>
        <p:nvSpPr>
          <p:cNvPr id="1807" name="Google Shape;1807;p155"/>
          <p:cNvSpPr/>
          <p:nvPr/>
        </p:nvSpPr>
        <p:spPr>
          <a:xfrm>
            <a:off x="5842525" y="1233100"/>
            <a:ext cx="2273700" cy="24378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Interne CEX</a:t>
            </a:r>
            <a:endParaRPr sz="1100"/>
          </a:p>
        </p:txBody>
      </p:sp>
      <p:cxnSp>
        <p:nvCxnSpPr>
          <p:cNvPr id="1808" name="Google Shape;1808;p155"/>
          <p:cNvCxnSpPr/>
          <p:nvPr/>
        </p:nvCxnSpPr>
        <p:spPr>
          <a:xfrm>
            <a:off x="3979225" y="2223400"/>
            <a:ext cx="1863300" cy="0"/>
          </a:xfrm>
          <a:prstGeom prst="straightConnector1">
            <a:avLst/>
          </a:prstGeom>
          <a:noFill/>
          <a:ln w="28575" cap="flat" cmpd="sng">
            <a:solidFill>
              <a:schemeClr val="dk2"/>
            </a:solidFill>
            <a:prstDash val="solid"/>
            <a:round/>
            <a:headEnd type="triangle" w="med" len="med"/>
            <a:tailEnd type="triangle" w="med" len="med"/>
          </a:ln>
        </p:spPr>
      </p:cxnSp>
      <p:sp>
        <p:nvSpPr>
          <p:cNvPr id="1809" name="Google Shape;1809;p155"/>
          <p:cNvSpPr txBox="1"/>
          <p:nvPr/>
        </p:nvSpPr>
        <p:spPr>
          <a:xfrm>
            <a:off x="4161625" y="1960900"/>
            <a:ext cx="149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dk2"/>
                </a:solidFill>
                <a:latin typeface="Lato"/>
                <a:ea typeface="Lato"/>
                <a:cs typeface="Lato"/>
                <a:sym typeface="Lato"/>
              </a:rPr>
              <a:t>Achat/Vente/Echange</a:t>
            </a:r>
            <a:endParaRPr sz="1000">
              <a:solidFill>
                <a:schemeClr val="dk2"/>
              </a:solidFill>
              <a:latin typeface="Lato"/>
              <a:ea typeface="Lato"/>
              <a:cs typeface="Lato"/>
              <a:sym typeface="Lato"/>
            </a:endParaRPr>
          </a:p>
        </p:txBody>
      </p:sp>
      <p:sp>
        <p:nvSpPr>
          <p:cNvPr id="1810" name="Google Shape;1810;p155"/>
          <p:cNvSpPr/>
          <p:nvPr/>
        </p:nvSpPr>
        <p:spPr>
          <a:xfrm>
            <a:off x="6387025" y="1862675"/>
            <a:ext cx="1184700" cy="3387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lt1"/>
                </a:solidFill>
              </a:rPr>
              <a:t>Trader</a:t>
            </a:r>
            <a:endParaRPr sz="1200">
              <a:solidFill>
                <a:schemeClr val="lt1"/>
              </a:solidFill>
            </a:endParaRPr>
          </a:p>
        </p:txBody>
      </p:sp>
      <p:sp>
        <p:nvSpPr>
          <p:cNvPr id="1811" name="Google Shape;1811;p155"/>
          <p:cNvSpPr/>
          <p:nvPr/>
        </p:nvSpPr>
        <p:spPr>
          <a:xfrm>
            <a:off x="6115825" y="1376025"/>
            <a:ext cx="1639800" cy="20973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solidFill>
                  <a:srgbClr val="FF0000"/>
                </a:solidFill>
              </a:rPr>
              <a:t>Services</a:t>
            </a:r>
            <a:endParaRPr sz="1000" b="1">
              <a:solidFill>
                <a:srgbClr val="FF0000"/>
              </a:solidFill>
            </a:endParaRPr>
          </a:p>
        </p:txBody>
      </p:sp>
      <p:sp>
        <p:nvSpPr>
          <p:cNvPr id="1812" name="Google Shape;1812;p155"/>
          <p:cNvSpPr txBox="1"/>
          <p:nvPr/>
        </p:nvSpPr>
        <p:spPr>
          <a:xfrm>
            <a:off x="8077200" y="4849850"/>
            <a:ext cx="1066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900" i="1">
                <a:solidFill>
                  <a:schemeClr val="lt1"/>
                </a:solidFill>
                <a:latin typeface="Lato"/>
                <a:ea typeface="Lato"/>
                <a:cs typeface="Lato"/>
                <a:sym typeface="Lato"/>
              </a:rPr>
              <a:t>*”Fiat” = “Décret”</a:t>
            </a:r>
            <a:endParaRPr sz="900" i="1">
              <a:solidFill>
                <a:schemeClr val="lt1"/>
              </a:solidFill>
              <a:latin typeface="Lato"/>
              <a:ea typeface="Lato"/>
              <a:cs typeface="Lato"/>
              <a:sym typeface="Lato"/>
            </a:endParaRPr>
          </a:p>
        </p:txBody>
      </p:sp>
      <p:sp>
        <p:nvSpPr>
          <p:cNvPr id="1813" name="Google Shape;1813;p155"/>
          <p:cNvSpPr/>
          <p:nvPr/>
        </p:nvSpPr>
        <p:spPr>
          <a:xfrm>
            <a:off x="6387025" y="2253200"/>
            <a:ext cx="1184700" cy="3387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chemeClr val="lt1"/>
                </a:solidFill>
              </a:rPr>
              <a:t>NFT</a:t>
            </a:r>
            <a:endParaRPr sz="1200">
              <a:solidFill>
                <a:schemeClr val="lt1"/>
              </a:solidFill>
            </a:endParaRPr>
          </a:p>
        </p:txBody>
      </p:sp>
      <p:sp>
        <p:nvSpPr>
          <p:cNvPr id="1814" name="Google Shape;1814;p155"/>
          <p:cNvSpPr/>
          <p:nvPr/>
        </p:nvSpPr>
        <p:spPr>
          <a:xfrm>
            <a:off x="6387025" y="2643725"/>
            <a:ext cx="1184700" cy="3387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solidFill>
                  <a:schemeClr val="lt1"/>
                </a:solidFill>
              </a:rPr>
              <a:t>Produits dérivés</a:t>
            </a:r>
            <a:endParaRPr sz="900">
              <a:solidFill>
                <a:schemeClr val="lt1"/>
              </a:solidFill>
            </a:endParaRPr>
          </a:p>
        </p:txBody>
      </p:sp>
      <p:sp>
        <p:nvSpPr>
          <p:cNvPr id="1815" name="Google Shape;1815;p155"/>
          <p:cNvSpPr/>
          <p:nvPr/>
        </p:nvSpPr>
        <p:spPr>
          <a:xfrm>
            <a:off x="6387025" y="3034250"/>
            <a:ext cx="1184700" cy="3387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900">
                <a:solidFill>
                  <a:schemeClr val="lt1"/>
                </a:solidFill>
              </a:rPr>
              <a:t>Produits Passifs</a:t>
            </a:r>
            <a:endParaRPr sz="900">
              <a:solidFill>
                <a:schemeClr val="lt1"/>
              </a:solidFill>
            </a:endParaRPr>
          </a:p>
        </p:txBody>
      </p:sp>
      <p:cxnSp>
        <p:nvCxnSpPr>
          <p:cNvPr id="1816" name="Google Shape;1816;p155"/>
          <p:cNvCxnSpPr>
            <a:endCxn id="1814" idx="1"/>
          </p:cNvCxnSpPr>
          <p:nvPr/>
        </p:nvCxnSpPr>
        <p:spPr>
          <a:xfrm>
            <a:off x="3705925" y="2813075"/>
            <a:ext cx="2681100" cy="0"/>
          </a:xfrm>
          <a:prstGeom prst="straightConnector1">
            <a:avLst/>
          </a:prstGeom>
          <a:noFill/>
          <a:ln w="28575" cap="flat" cmpd="sng">
            <a:solidFill>
              <a:srgbClr val="4A86E8"/>
            </a:solidFill>
            <a:prstDash val="solid"/>
            <a:round/>
            <a:headEnd type="triangle" w="med" len="med"/>
            <a:tailEnd type="triangle" w="med" len="med"/>
          </a:ln>
        </p:spPr>
      </p:cxnSp>
      <p:sp>
        <p:nvSpPr>
          <p:cNvPr id="1817" name="Google Shape;1817;p155"/>
          <p:cNvSpPr/>
          <p:nvPr/>
        </p:nvSpPr>
        <p:spPr>
          <a:xfrm>
            <a:off x="392025" y="4253000"/>
            <a:ext cx="1332000" cy="46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100"/>
              <a:t>Wallets externes</a:t>
            </a:r>
            <a:endParaRPr sz="1100"/>
          </a:p>
        </p:txBody>
      </p:sp>
      <p:cxnSp>
        <p:nvCxnSpPr>
          <p:cNvPr id="1818" name="Google Shape;1818;p155"/>
          <p:cNvCxnSpPr>
            <a:stCxn id="1798" idx="2"/>
            <a:endCxn id="1817" idx="3"/>
          </p:cNvCxnSpPr>
          <p:nvPr/>
        </p:nvCxnSpPr>
        <p:spPr>
          <a:xfrm rot="5400000">
            <a:off x="2120425" y="3274600"/>
            <a:ext cx="813900" cy="1606500"/>
          </a:xfrm>
          <a:prstGeom prst="bentConnector2">
            <a:avLst/>
          </a:prstGeom>
          <a:noFill/>
          <a:ln w="38100" cap="flat" cmpd="sng">
            <a:solidFill>
              <a:schemeClr val="dk2"/>
            </a:solidFill>
            <a:prstDash val="solid"/>
            <a:round/>
            <a:headEnd type="stealth" w="med" len="med"/>
            <a:tailEnd type="stealth" w="med" len="med"/>
          </a:ln>
        </p:spPr>
      </p:cxnSp>
      <p:sp>
        <p:nvSpPr>
          <p:cNvPr id="1819" name="Google Shape;1819;p155"/>
          <p:cNvSpPr txBox="1"/>
          <p:nvPr/>
        </p:nvSpPr>
        <p:spPr>
          <a:xfrm>
            <a:off x="2256750" y="4223825"/>
            <a:ext cx="78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dk2"/>
                </a:solidFill>
                <a:latin typeface="Lato"/>
                <a:ea typeface="Lato"/>
                <a:cs typeface="Lato"/>
                <a:sym typeface="Lato"/>
              </a:rPr>
              <a:t>Transferts</a:t>
            </a:r>
            <a:endParaRPr sz="1000">
              <a:solidFill>
                <a:schemeClr val="dk2"/>
              </a:solidFill>
              <a:latin typeface="Lato"/>
              <a:ea typeface="Lato"/>
              <a:cs typeface="Lato"/>
              <a:sym typeface="Lato"/>
            </a:endParaRPr>
          </a:p>
        </p:txBody>
      </p:sp>
      <p:pic>
        <p:nvPicPr>
          <p:cNvPr id="1820" name="Google Shape;1820;p155"/>
          <p:cNvPicPr preferRelativeResize="0"/>
          <p:nvPr/>
        </p:nvPicPr>
        <p:blipFill>
          <a:blip r:embed="rId3">
            <a:alphaModFix/>
          </a:blip>
          <a:stretch>
            <a:fillRect/>
          </a:stretch>
        </p:blipFill>
        <p:spPr>
          <a:xfrm>
            <a:off x="1597875" y="4081550"/>
            <a:ext cx="264900" cy="264900"/>
          </a:xfrm>
          <a:prstGeom prst="rect">
            <a:avLst/>
          </a:prstGeom>
          <a:noFill/>
          <a:ln>
            <a:noFill/>
          </a:ln>
        </p:spPr>
      </p:pic>
      <p:sp>
        <p:nvSpPr>
          <p:cNvPr id="1821" name="Google Shape;1821;p15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1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CEX (Centralized EXchanges)</a:t>
            </a:r>
            <a:endParaRPr/>
          </a:p>
        </p:txBody>
      </p:sp>
      <p:sp>
        <p:nvSpPr>
          <p:cNvPr id="1827" name="Google Shape;1827;p156"/>
          <p:cNvSpPr/>
          <p:nvPr/>
        </p:nvSpPr>
        <p:spPr>
          <a:xfrm>
            <a:off x="2199600" y="1044800"/>
            <a:ext cx="4744800" cy="346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Ranking CoinMarketCap des CEX 2023 (février)</a:t>
            </a:r>
            <a:endParaRPr/>
          </a:p>
        </p:txBody>
      </p:sp>
      <p:sp>
        <p:nvSpPr>
          <p:cNvPr id="1828" name="Google Shape;1828;p156"/>
          <p:cNvSpPr txBox="1"/>
          <p:nvPr/>
        </p:nvSpPr>
        <p:spPr>
          <a:xfrm>
            <a:off x="6200700" y="4804800"/>
            <a:ext cx="294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i="1">
                <a:solidFill>
                  <a:schemeClr val="lt1"/>
                </a:solidFill>
                <a:latin typeface="Lato"/>
                <a:ea typeface="Lato"/>
                <a:cs typeface="Lato"/>
                <a:sym typeface="Lato"/>
              </a:rPr>
              <a:t>https://coinmarketcap.com/fr/rankings/exchanges/</a:t>
            </a:r>
            <a:endParaRPr sz="1000" i="1">
              <a:solidFill>
                <a:schemeClr val="lt1"/>
              </a:solidFill>
              <a:latin typeface="Lato"/>
              <a:ea typeface="Lato"/>
              <a:cs typeface="Lato"/>
              <a:sym typeface="Lato"/>
            </a:endParaRPr>
          </a:p>
        </p:txBody>
      </p:sp>
      <p:sp>
        <p:nvSpPr>
          <p:cNvPr id="1829" name="Google Shape;1829;p156"/>
          <p:cNvSpPr/>
          <p:nvPr/>
        </p:nvSpPr>
        <p:spPr>
          <a:xfrm>
            <a:off x="2199600" y="16592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t>Binance</a:t>
            </a:r>
            <a:endParaRPr sz="1000"/>
          </a:p>
        </p:txBody>
      </p:sp>
      <p:sp>
        <p:nvSpPr>
          <p:cNvPr id="1830" name="Google Shape;1830;p156"/>
          <p:cNvSpPr/>
          <p:nvPr/>
        </p:nvSpPr>
        <p:spPr>
          <a:xfrm>
            <a:off x="2199600" y="19801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t>Coinbase Ex</a:t>
            </a:r>
            <a:endParaRPr sz="1000"/>
          </a:p>
        </p:txBody>
      </p:sp>
      <p:sp>
        <p:nvSpPr>
          <p:cNvPr id="1831" name="Google Shape;1831;p156"/>
          <p:cNvSpPr/>
          <p:nvPr/>
        </p:nvSpPr>
        <p:spPr>
          <a:xfrm>
            <a:off x="2199600" y="230097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t>Kraken</a:t>
            </a:r>
            <a:endParaRPr sz="1000"/>
          </a:p>
        </p:txBody>
      </p:sp>
      <p:sp>
        <p:nvSpPr>
          <p:cNvPr id="1832" name="Google Shape;1832;p156"/>
          <p:cNvSpPr/>
          <p:nvPr/>
        </p:nvSpPr>
        <p:spPr>
          <a:xfrm>
            <a:off x="2199600" y="262185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t>KuCoin</a:t>
            </a:r>
            <a:endParaRPr sz="1000"/>
          </a:p>
        </p:txBody>
      </p:sp>
      <p:sp>
        <p:nvSpPr>
          <p:cNvPr id="1833" name="Google Shape;1833;p156"/>
          <p:cNvSpPr/>
          <p:nvPr/>
        </p:nvSpPr>
        <p:spPr>
          <a:xfrm>
            <a:off x="2199600" y="29427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t>Bitfinex</a:t>
            </a:r>
            <a:endParaRPr sz="1000"/>
          </a:p>
        </p:txBody>
      </p:sp>
      <p:sp>
        <p:nvSpPr>
          <p:cNvPr id="1834" name="Google Shape;1834;p156"/>
          <p:cNvSpPr/>
          <p:nvPr/>
        </p:nvSpPr>
        <p:spPr>
          <a:xfrm>
            <a:off x="2199600" y="32636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t>Bitstamp</a:t>
            </a:r>
            <a:endParaRPr sz="1000"/>
          </a:p>
        </p:txBody>
      </p:sp>
      <p:sp>
        <p:nvSpPr>
          <p:cNvPr id="1835" name="Google Shape;1835;p156"/>
          <p:cNvSpPr/>
          <p:nvPr/>
        </p:nvSpPr>
        <p:spPr>
          <a:xfrm>
            <a:off x="2199600" y="358447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t>Binance US</a:t>
            </a:r>
            <a:endParaRPr sz="1000"/>
          </a:p>
        </p:txBody>
      </p:sp>
      <p:sp>
        <p:nvSpPr>
          <p:cNvPr id="1836" name="Google Shape;1836;p156"/>
          <p:cNvSpPr/>
          <p:nvPr/>
        </p:nvSpPr>
        <p:spPr>
          <a:xfrm>
            <a:off x="2199600" y="390535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t>OKX</a:t>
            </a:r>
            <a:endParaRPr sz="1000"/>
          </a:p>
        </p:txBody>
      </p:sp>
      <p:sp>
        <p:nvSpPr>
          <p:cNvPr id="1837" name="Google Shape;1837;p156"/>
          <p:cNvSpPr/>
          <p:nvPr/>
        </p:nvSpPr>
        <p:spPr>
          <a:xfrm>
            <a:off x="2199600" y="42262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t>Bithump</a:t>
            </a:r>
            <a:endParaRPr sz="1000"/>
          </a:p>
        </p:txBody>
      </p:sp>
      <p:sp>
        <p:nvSpPr>
          <p:cNvPr id="1838" name="Google Shape;1838;p156"/>
          <p:cNvSpPr/>
          <p:nvPr/>
        </p:nvSpPr>
        <p:spPr>
          <a:xfrm>
            <a:off x="2199600" y="45471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000"/>
              <a:t>Gemini</a:t>
            </a:r>
            <a:endParaRPr sz="1000"/>
          </a:p>
        </p:txBody>
      </p:sp>
      <p:sp>
        <p:nvSpPr>
          <p:cNvPr id="1839" name="Google Shape;1839;p156"/>
          <p:cNvSpPr/>
          <p:nvPr/>
        </p:nvSpPr>
        <p:spPr>
          <a:xfrm>
            <a:off x="3425400" y="19801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Bitget</a:t>
            </a:r>
            <a:endParaRPr sz="1000"/>
          </a:p>
        </p:txBody>
      </p:sp>
      <p:sp>
        <p:nvSpPr>
          <p:cNvPr id="1840" name="Google Shape;1840;p156"/>
          <p:cNvSpPr/>
          <p:nvPr/>
        </p:nvSpPr>
        <p:spPr>
          <a:xfrm>
            <a:off x="3425400" y="230097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Bybit</a:t>
            </a:r>
            <a:endParaRPr sz="1000"/>
          </a:p>
        </p:txBody>
      </p:sp>
      <p:sp>
        <p:nvSpPr>
          <p:cNvPr id="1841" name="Google Shape;1841;p156"/>
          <p:cNvSpPr/>
          <p:nvPr/>
        </p:nvSpPr>
        <p:spPr>
          <a:xfrm>
            <a:off x="3425400" y="262185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Gate.io</a:t>
            </a:r>
            <a:endParaRPr sz="1000"/>
          </a:p>
        </p:txBody>
      </p:sp>
      <p:sp>
        <p:nvSpPr>
          <p:cNvPr id="1842" name="Google Shape;1842;p156"/>
          <p:cNvSpPr/>
          <p:nvPr/>
        </p:nvSpPr>
        <p:spPr>
          <a:xfrm>
            <a:off x="3425400" y="29427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LBank</a:t>
            </a:r>
            <a:endParaRPr sz="1000"/>
          </a:p>
        </p:txBody>
      </p:sp>
      <p:sp>
        <p:nvSpPr>
          <p:cNvPr id="1843" name="Google Shape;1843;p156"/>
          <p:cNvSpPr/>
          <p:nvPr/>
        </p:nvSpPr>
        <p:spPr>
          <a:xfrm>
            <a:off x="3425400" y="32636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Crypto.com</a:t>
            </a:r>
            <a:endParaRPr sz="1000"/>
          </a:p>
        </p:txBody>
      </p:sp>
      <p:sp>
        <p:nvSpPr>
          <p:cNvPr id="1844" name="Google Shape;1844;p156"/>
          <p:cNvSpPr/>
          <p:nvPr/>
        </p:nvSpPr>
        <p:spPr>
          <a:xfrm>
            <a:off x="3425400" y="358447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MEXC</a:t>
            </a:r>
            <a:endParaRPr sz="1000"/>
          </a:p>
        </p:txBody>
      </p:sp>
      <p:sp>
        <p:nvSpPr>
          <p:cNvPr id="1845" name="Google Shape;1845;p156"/>
          <p:cNvSpPr/>
          <p:nvPr/>
        </p:nvSpPr>
        <p:spPr>
          <a:xfrm>
            <a:off x="3425400" y="390535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Huobi</a:t>
            </a:r>
            <a:endParaRPr sz="1000"/>
          </a:p>
        </p:txBody>
      </p:sp>
      <p:sp>
        <p:nvSpPr>
          <p:cNvPr id="1846" name="Google Shape;1846;p156"/>
          <p:cNvSpPr/>
          <p:nvPr/>
        </p:nvSpPr>
        <p:spPr>
          <a:xfrm>
            <a:off x="3425400" y="42262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Coincheck</a:t>
            </a:r>
            <a:endParaRPr sz="1000"/>
          </a:p>
        </p:txBody>
      </p:sp>
      <p:sp>
        <p:nvSpPr>
          <p:cNvPr id="1847" name="Google Shape;1847;p156"/>
          <p:cNvSpPr/>
          <p:nvPr/>
        </p:nvSpPr>
        <p:spPr>
          <a:xfrm>
            <a:off x="3425400" y="45471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BKEX</a:t>
            </a:r>
            <a:endParaRPr sz="1000"/>
          </a:p>
        </p:txBody>
      </p:sp>
      <p:sp>
        <p:nvSpPr>
          <p:cNvPr id="1848" name="Google Shape;1848;p156"/>
          <p:cNvSpPr/>
          <p:nvPr/>
        </p:nvSpPr>
        <p:spPr>
          <a:xfrm>
            <a:off x="3425400" y="16592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bitFlyer</a:t>
            </a:r>
            <a:endParaRPr sz="1000"/>
          </a:p>
        </p:txBody>
      </p:sp>
      <p:sp>
        <p:nvSpPr>
          <p:cNvPr id="1849" name="Google Shape;1849;p156"/>
          <p:cNvSpPr/>
          <p:nvPr/>
        </p:nvSpPr>
        <p:spPr>
          <a:xfrm>
            <a:off x="4651188" y="16592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BitMart</a:t>
            </a:r>
            <a:endParaRPr sz="1000"/>
          </a:p>
        </p:txBody>
      </p:sp>
      <p:sp>
        <p:nvSpPr>
          <p:cNvPr id="1850" name="Google Shape;1850;p156"/>
          <p:cNvSpPr/>
          <p:nvPr/>
        </p:nvSpPr>
        <p:spPr>
          <a:xfrm>
            <a:off x="4651188" y="19801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Upbit</a:t>
            </a:r>
            <a:endParaRPr sz="1000"/>
          </a:p>
        </p:txBody>
      </p:sp>
      <p:sp>
        <p:nvSpPr>
          <p:cNvPr id="1851" name="Google Shape;1851;p156"/>
          <p:cNvSpPr/>
          <p:nvPr/>
        </p:nvSpPr>
        <p:spPr>
          <a:xfrm>
            <a:off x="4651188" y="230097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Korbit</a:t>
            </a:r>
            <a:endParaRPr sz="1000"/>
          </a:p>
        </p:txBody>
      </p:sp>
      <p:sp>
        <p:nvSpPr>
          <p:cNvPr id="1852" name="Google Shape;1852;p156"/>
          <p:cNvSpPr/>
          <p:nvPr/>
        </p:nvSpPr>
        <p:spPr>
          <a:xfrm>
            <a:off x="4651188" y="262185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ProBit Global</a:t>
            </a:r>
            <a:endParaRPr sz="1000"/>
          </a:p>
        </p:txBody>
      </p:sp>
      <p:sp>
        <p:nvSpPr>
          <p:cNvPr id="1853" name="Google Shape;1853;p156"/>
          <p:cNvSpPr/>
          <p:nvPr/>
        </p:nvSpPr>
        <p:spPr>
          <a:xfrm>
            <a:off x="4651188" y="29427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Binance TR</a:t>
            </a:r>
            <a:endParaRPr sz="1000"/>
          </a:p>
        </p:txBody>
      </p:sp>
      <p:sp>
        <p:nvSpPr>
          <p:cNvPr id="1854" name="Google Shape;1854;p156"/>
          <p:cNvSpPr/>
          <p:nvPr/>
        </p:nvSpPr>
        <p:spPr>
          <a:xfrm>
            <a:off x="4651188" y="32636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BTCEX</a:t>
            </a:r>
            <a:endParaRPr sz="1000"/>
          </a:p>
        </p:txBody>
      </p:sp>
      <p:sp>
        <p:nvSpPr>
          <p:cNvPr id="1855" name="Google Shape;1855;p156"/>
          <p:cNvSpPr/>
          <p:nvPr/>
        </p:nvSpPr>
        <p:spPr>
          <a:xfrm>
            <a:off x="4651188" y="358447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Bitrue</a:t>
            </a:r>
            <a:endParaRPr sz="1000"/>
          </a:p>
        </p:txBody>
      </p:sp>
      <p:sp>
        <p:nvSpPr>
          <p:cNvPr id="1856" name="Google Shape;1856;p156"/>
          <p:cNvSpPr/>
          <p:nvPr/>
        </p:nvSpPr>
        <p:spPr>
          <a:xfrm>
            <a:off x="4651188" y="390535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Bittrex</a:t>
            </a:r>
            <a:endParaRPr sz="1000"/>
          </a:p>
        </p:txBody>
      </p:sp>
      <p:sp>
        <p:nvSpPr>
          <p:cNvPr id="1857" name="Google Shape;1857;p156"/>
          <p:cNvSpPr/>
          <p:nvPr/>
        </p:nvSpPr>
        <p:spPr>
          <a:xfrm>
            <a:off x="4651188" y="42262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Zaif</a:t>
            </a:r>
            <a:endParaRPr sz="1000"/>
          </a:p>
        </p:txBody>
      </p:sp>
      <p:sp>
        <p:nvSpPr>
          <p:cNvPr id="1858" name="Google Shape;1858;p156"/>
          <p:cNvSpPr/>
          <p:nvPr/>
        </p:nvSpPr>
        <p:spPr>
          <a:xfrm>
            <a:off x="4651188" y="45471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Poloniex</a:t>
            </a:r>
            <a:endParaRPr sz="1000"/>
          </a:p>
        </p:txBody>
      </p:sp>
      <p:sp>
        <p:nvSpPr>
          <p:cNvPr id="1859" name="Google Shape;1859;p156"/>
          <p:cNvSpPr/>
          <p:nvPr/>
        </p:nvSpPr>
        <p:spPr>
          <a:xfrm>
            <a:off x="5864013" y="16592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Coinone</a:t>
            </a:r>
            <a:endParaRPr sz="1000"/>
          </a:p>
        </p:txBody>
      </p:sp>
      <p:sp>
        <p:nvSpPr>
          <p:cNvPr id="1860" name="Google Shape;1860;p156"/>
          <p:cNvSpPr/>
          <p:nvPr/>
        </p:nvSpPr>
        <p:spPr>
          <a:xfrm>
            <a:off x="5864013" y="19801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CoinW</a:t>
            </a:r>
            <a:endParaRPr sz="1000"/>
          </a:p>
        </p:txBody>
      </p:sp>
      <p:sp>
        <p:nvSpPr>
          <p:cNvPr id="1861" name="Google Shape;1861;p156"/>
          <p:cNvSpPr/>
          <p:nvPr/>
        </p:nvSpPr>
        <p:spPr>
          <a:xfrm>
            <a:off x="5864013" y="230097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Coinsbit</a:t>
            </a:r>
            <a:endParaRPr sz="1000"/>
          </a:p>
        </p:txBody>
      </p:sp>
      <p:sp>
        <p:nvSpPr>
          <p:cNvPr id="1862" name="Google Shape;1862;p156"/>
          <p:cNvSpPr/>
          <p:nvPr/>
        </p:nvSpPr>
        <p:spPr>
          <a:xfrm>
            <a:off x="5864013" y="262185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bitMEX</a:t>
            </a:r>
            <a:endParaRPr sz="1000"/>
          </a:p>
        </p:txBody>
      </p:sp>
      <p:sp>
        <p:nvSpPr>
          <p:cNvPr id="1863" name="Google Shape;1863;p156"/>
          <p:cNvSpPr/>
          <p:nvPr/>
        </p:nvSpPr>
        <p:spPr>
          <a:xfrm>
            <a:off x="5864013" y="29427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P2B</a:t>
            </a:r>
            <a:endParaRPr sz="1000"/>
          </a:p>
        </p:txBody>
      </p:sp>
      <p:sp>
        <p:nvSpPr>
          <p:cNvPr id="1864" name="Google Shape;1864;p156"/>
          <p:cNvSpPr/>
          <p:nvPr/>
        </p:nvSpPr>
        <p:spPr>
          <a:xfrm>
            <a:off x="5864013" y="32636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Hotcoin Global</a:t>
            </a:r>
            <a:endParaRPr sz="1000"/>
          </a:p>
        </p:txBody>
      </p:sp>
      <p:sp>
        <p:nvSpPr>
          <p:cNvPr id="1865" name="Google Shape;1865;p156"/>
          <p:cNvSpPr/>
          <p:nvPr/>
        </p:nvSpPr>
        <p:spPr>
          <a:xfrm>
            <a:off x="5864013" y="358447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Phemex</a:t>
            </a:r>
            <a:endParaRPr sz="1000"/>
          </a:p>
        </p:txBody>
      </p:sp>
      <p:sp>
        <p:nvSpPr>
          <p:cNvPr id="1866" name="Google Shape;1866;p156"/>
          <p:cNvSpPr/>
          <p:nvPr/>
        </p:nvSpPr>
        <p:spPr>
          <a:xfrm>
            <a:off x="5864013" y="390535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Bitso</a:t>
            </a:r>
            <a:endParaRPr sz="1000"/>
          </a:p>
        </p:txBody>
      </p:sp>
      <p:sp>
        <p:nvSpPr>
          <p:cNvPr id="1867" name="Google Shape;1867;p156"/>
          <p:cNvSpPr/>
          <p:nvPr/>
        </p:nvSpPr>
        <p:spPr>
          <a:xfrm>
            <a:off x="5864013" y="4226225"/>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Okcoin</a:t>
            </a:r>
            <a:endParaRPr sz="1000"/>
          </a:p>
        </p:txBody>
      </p:sp>
      <p:sp>
        <p:nvSpPr>
          <p:cNvPr id="1868" name="Google Shape;1868;p156"/>
          <p:cNvSpPr/>
          <p:nvPr/>
        </p:nvSpPr>
        <p:spPr>
          <a:xfrm>
            <a:off x="5864013" y="4547100"/>
            <a:ext cx="1080300" cy="2577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BingX</a:t>
            </a:r>
            <a:endParaRPr sz="1000"/>
          </a:p>
        </p:txBody>
      </p:sp>
      <p:pic>
        <p:nvPicPr>
          <p:cNvPr id="1869" name="Google Shape;1869;p156"/>
          <p:cNvPicPr preferRelativeResize="0"/>
          <p:nvPr/>
        </p:nvPicPr>
        <p:blipFill>
          <a:blip r:embed="rId3">
            <a:alphaModFix/>
          </a:blip>
          <a:stretch>
            <a:fillRect/>
          </a:stretch>
        </p:blipFill>
        <p:spPr>
          <a:xfrm>
            <a:off x="3068662" y="1707154"/>
            <a:ext cx="194525" cy="194525"/>
          </a:xfrm>
          <a:prstGeom prst="rect">
            <a:avLst/>
          </a:prstGeom>
          <a:noFill/>
          <a:ln>
            <a:noFill/>
          </a:ln>
        </p:spPr>
      </p:pic>
      <p:pic>
        <p:nvPicPr>
          <p:cNvPr id="1870" name="Google Shape;1870;p156"/>
          <p:cNvPicPr preferRelativeResize="0"/>
          <p:nvPr/>
        </p:nvPicPr>
        <p:blipFill>
          <a:blip r:embed="rId4">
            <a:alphaModFix/>
          </a:blip>
          <a:stretch>
            <a:fillRect/>
          </a:stretch>
        </p:blipFill>
        <p:spPr>
          <a:xfrm>
            <a:off x="3068654" y="2011688"/>
            <a:ext cx="194525" cy="194525"/>
          </a:xfrm>
          <a:prstGeom prst="rect">
            <a:avLst/>
          </a:prstGeom>
          <a:noFill/>
          <a:ln>
            <a:noFill/>
          </a:ln>
        </p:spPr>
      </p:pic>
      <p:pic>
        <p:nvPicPr>
          <p:cNvPr id="1871" name="Google Shape;1871;p156"/>
          <p:cNvPicPr preferRelativeResize="0"/>
          <p:nvPr/>
        </p:nvPicPr>
        <p:blipFill>
          <a:blip r:embed="rId5">
            <a:alphaModFix/>
          </a:blip>
          <a:stretch>
            <a:fillRect/>
          </a:stretch>
        </p:blipFill>
        <p:spPr>
          <a:xfrm>
            <a:off x="3068650" y="2332563"/>
            <a:ext cx="194525" cy="194525"/>
          </a:xfrm>
          <a:prstGeom prst="rect">
            <a:avLst/>
          </a:prstGeom>
          <a:noFill/>
          <a:ln>
            <a:noFill/>
          </a:ln>
        </p:spPr>
      </p:pic>
      <p:pic>
        <p:nvPicPr>
          <p:cNvPr id="1872" name="Google Shape;1872;p156"/>
          <p:cNvPicPr preferRelativeResize="0"/>
          <p:nvPr/>
        </p:nvPicPr>
        <p:blipFill>
          <a:blip r:embed="rId6">
            <a:alphaModFix/>
          </a:blip>
          <a:stretch>
            <a:fillRect/>
          </a:stretch>
        </p:blipFill>
        <p:spPr>
          <a:xfrm>
            <a:off x="3068650" y="2653438"/>
            <a:ext cx="194525" cy="194525"/>
          </a:xfrm>
          <a:prstGeom prst="rect">
            <a:avLst/>
          </a:prstGeom>
          <a:noFill/>
          <a:ln>
            <a:noFill/>
          </a:ln>
        </p:spPr>
      </p:pic>
      <p:pic>
        <p:nvPicPr>
          <p:cNvPr id="1873" name="Google Shape;1873;p156"/>
          <p:cNvPicPr preferRelativeResize="0"/>
          <p:nvPr/>
        </p:nvPicPr>
        <p:blipFill>
          <a:blip r:embed="rId7">
            <a:alphaModFix/>
          </a:blip>
          <a:stretch>
            <a:fillRect/>
          </a:stretch>
        </p:blipFill>
        <p:spPr>
          <a:xfrm>
            <a:off x="3068650" y="2974313"/>
            <a:ext cx="194525" cy="194525"/>
          </a:xfrm>
          <a:prstGeom prst="rect">
            <a:avLst/>
          </a:prstGeom>
          <a:noFill/>
          <a:ln>
            <a:noFill/>
          </a:ln>
        </p:spPr>
      </p:pic>
      <p:pic>
        <p:nvPicPr>
          <p:cNvPr id="1874" name="Google Shape;1874;p156"/>
          <p:cNvPicPr preferRelativeResize="0"/>
          <p:nvPr/>
        </p:nvPicPr>
        <p:blipFill>
          <a:blip r:embed="rId8">
            <a:alphaModFix/>
          </a:blip>
          <a:stretch>
            <a:fillRect/>
          </a:stretch>
        </p:blipFill>
        <p:spPr>
          <a:xfrm>
            <a:off x="3068650" y="3295188"/>
            <a:ext cx="194525" cy="194525"/>
          </a:xfrm>
          <a:prstGeom prst="rect">
            <a:avLst/>
          </a:prstGeom>
          <a:noFill/>
          <a:ln>
            <a:noFill/>
          </a:ln>
        </p:spPr>
      </p:pic>
      <p:pic>
        <p:nvPicPr>
          <p:cNvPr id="1875" name="Google Shape;1875;p156"/>
          <p:cNvPicPr preferRelativeResize="0"/>
          <p:nvPr/>
        </p:nvPicPr>
        <p:blipFill>
          <a:blip r:embed="rId3">
            <a:alphaModFix/>
          </a:blip>
          <a:stretch>
            <a:fillRect/>
          </a:stretch>
        </p:blipFill>
        <p:spPr>
          <a:xfrm>
            <a:off x="3068662" y="3616066"/>
            <a:ext cx="194525" cy="194525"/>
          </a:xfrm>
          <a:prstGeom prst="rect">
            <a:avLst/>
          </a:prstGeom>
          <a:noFill/>
          <a:ln>
            <a:noFill/>
          </a:ln>
        </p:spPr>
      </p:pic>
      <p:pic>
        <p:nvPicPr>
          <p:cNvPr id="1876" name="Google Shape;1876;p156"/>
          <p:cNvPicPr preferRelativeResize="0"/>
          <p:nvPr/>
        </p:nvPicPr>
        <p:blipFill>
          <a:blip r:embed="rId9">
            <a:alphaModFix/>
          </a:blip>
          <a:stretch>
            <a:fillRect/>
          </a:stretch>
        </p:blipFill>
        <p:spPr>
          <a:xfrm>
            <a:off x="3068650" y="3936938"/>
            <a:ext cx="194525" cy="194525"/>
          </a:xfrm>
          <a:prstGeom prst="rect">
            <a:avLst/>
          </a:prstGeom>
          <a:noFill/>
          <a:ln>
            <a:noFill/>
          </a:ln>
        </p:spPr>
      </p:pic>
      <p:pic>
        <p:nvPicPr>
          <p:cNvPr id="1877" name="Google Shape;1877;p156"/>
          <p:cNvPicPr preferRelativeResize="0"/>
          <p:nvPr/>
        </p:nvPicPr>
        <p:blipFill>
          <a:blip r:embed="rId10">
            <a:alphaModFix/>
          </a:blip>
          <a:stretch>
            <a:fillRect/>
          </a:stretch>
        </p:blipFill>
        <p:spPr>
          <a:xfrm>
            <a:off x="3068650" y="4257813"/>
            <a:ext cx="194525" cy="194525"/>
          </a:xfrm>
          <a:prstGeom prst="rect">
            <a:avLst/>
          </a:prstGeom>
          <a:noFill/>
          <a:ln>
            <a:noFill/>
          </a:ln>
        </p:spPr>
      </p:pic>
      <p:pic>
        <p:nvPicPr>
          <p:cNvPr id="1878" name="Google Shape;1878;p156"/>
          <p:cNvPicPr preferRelativeResize="0"/>
          <p:nvPr/>
        </p:nvPicPr>
        <p:blipFill>
          <a:blip r:embed="rId11">
            <a:alphaModFix/>
          </a:blip>
          <a:stretch>
            <a:fillRect/>
          </a:stretch>
        </p:blipFill>
        <p:spPr>
          <a:xfrm>
            <a:off x="3068650" y="4578700"/>
            <a:ext cx="194525" cy="194525"/>
          </a:xfrm>
          <a:prstGeom prst="rect">
            <a:avLst/>
          </a:prstGeom>
          <a:noFill/>
          <a:ln>
            <a:noFill/>
          </a:ln>
        </p:spPr>
      </p:pic>
      <p:sp>
        <p:nvSpPr>
          <p:cNvPr id="1879" name="Google Shape;1879;p156"/>
          <p:cNvSpPr/>
          <p:nvPr/>
        </p:nvSpPr>
        <p:spPr>
          <a:xfrm>
            <a:off x="1803700" y="1659225"/>
            <a:ext cx="1665000" cy="3114000"/>
          </a:xfrm>
          <a:prstGeom prst="brace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56"/>
          <p:cNvSpPr txBox="1"/>
          <p:nvPr/>
        </p:nvSpPr>
        <p:spPr>
          <a:xfrm>
            <a:off x="1070200" y="3016125"/>
            <a:ext cx="73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dk2"/>
                </a:solidFill>
                <a:latin typeface="Lato"/>
                <a:ea typeface="Lato"/>
                <a:cs typeface="Lato"/>
                <a:sym typeface="Lato"/>
              </a:rPr>
              <a:t>Top 10</a:t>
            </a:r>
            <a:endParaRPr>
              <a:solidFill>
                <a:schemeClr val="dk2"/>
              </a:solidFill>
              <a:latin typeface="Lato"/>
              <a:ea typeface="Lato"/>
              <a:cs typeface="Lato"/>
              <a:sym typeface="Lato"/>
            </a:endParaRPr>
          </a:p>
        </p:txBody>
      </p:sp>
      <p:sp>
        <p:nvSpPr>
          <p:cNvPr id="1881" name="Google Shape;1881;p15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1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Binance</a:t>
            </a:r>
            <a:endParaRPr/>
          </a:p>
        </p:txBody>
      </p:sp>
      <p:pic>
        <p:nvPicPr>
          <p:cNvPr id="1887" name="Google Shape;1887;p157"/>
          <p:cNvPicPr preferRelativeResize="0"/>
          <p:nvPr/>
        </p:nvPicPr>
        <p:blipFill>
          <a:blip r:embed="rId3">
            <a:alphaModFix/>
          </a:blip>
          <a:stretch>
            <a:fillRect/>
          </a:stretch>
        </p:blipFill>
        <p:spPr>
          <a:xfrm>
            <a:off x="4714200" y="1653475"/>
            <a:ext cx="3622199" cy="2411350"/>
          </a:xfrm>
          <a:prstGeom prst="rect">
            <a:avLst/>
          </a:prstGeom>
          <a:noFill/>
          <a:ln>
            <a:noFill/>
          </a:ln>
        </p:spPr>
      </p:pic>
      <p:sp>
        <p:nvSpPr>
          <p:cNvPr id="1888" name="Google Shape;1888;p157"/>
          <p:cNvSpPr/>
          <p:nvPr/>
        </p:nvSpPr>
        <p:spPr>
          <a:xfrm>
            <a:off x="1251700" y="1393350"/>
            <a:ext cx="3151500" cy="57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Binance est aujourd’hui le plus gros exchange centralisé du monde.</a:t>
            </a:r>
            <a:endParaRPr/>
          </a:p>
        </p:txBody>
      </p:sp>
      <p:sp>
        <p:nvSpPr>
          <p:cNvPr id="1889" name="Google Shape;1889;p157"/>
          <p:cNvSpPr/>
          <p:nvPr/>
        </p:nvSpPr>
        <p:spPr>
          <a:xfrm>
            <a:off x="1251700" y="2053650"/>
            <a:ext cx="3151500" cy="3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2022 : 90 millions d’utilisateurs</a:t>
            </a:r>
            <a:endParaRPr/>
          </a:p>
        </p:txBody>
      </p:sp>
      <p:sp>
        <p:nvSpPr>
          <p:cNvPr id="1890" name="Google Shape;1890;p157"/>
          <p:cNvSpPr/>
          <p:nvPr/>
        </p:nvSpPr>
        <p:spPr>
          <a:xfrm>
            <a:off x="1251700" y="2510825"/>
            <a:ext cx="3151500" cy="3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Volume journalier d’échange : 90M $</a:t>
            </a:r>
            <a:endParaRPr sz="1300"/>
          </a:p>
        </p:txBody>
      </p:sp>
      <p:sp>
        <p:nvSpPr>
          <p:cNvPr id="1891" name="Google Shape;1891;p157"/>
          <p:cNvSpPr/>
          <p:nvPr/>
        </p:nvSpPr>
        <p:spPr>
          <a:xfrm>
            <a:off x="1251700" y="2968000"/>
            <a:ext cx="3151500" cy="3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Année de création : 2017</a:t>
            </a:r>
            <a:endParaRPr/>
          </a:p>
        </p:txBody>
      </p:sp>
      <p:sp>
        <p:nvSpPr>
          <p:cNvPr id="1892" name="Google Shape;1892;p157"/>
          <p:cNvSpPr/>
          <p:nvPr/>
        </p:nvSpPr>
        <p:spPr>
          <a:xfrm>
            <a:off x="1251700" y="3425175"/>
            <a:ext cx="3151500" cy="3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Maison mère : Hong Kong</a:t>
            </a:r>
            <a:endParaRPr/>
          </a:p>
        </p:txBody>
      </p:sp>
      <p:sp>
        <p:nvSpPr>
          <p:cNvPr id="1893" name="Google Shape;1893;p157"/>
          <p:cNvSpPr/>
          <p:nvPr/>
        </p:nvSpPr>
        <p:spPr>
          <a:xfrm>
            <a:off x="1251700" y="3882350"/>
            <a:ext cx="3151500" cy="3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Chiffre d'affaires : ?</a:t>
            </a:r>
            <a:endParaRPr/>
          </a:p>
        </p:txBody>
      </p:sp>
      <p:sp>
        <p:nvSpPr>
          <p:cNvPr id="1894" name="Google Shape;1894;p15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5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Binance</a:t>
            </a:r>
            <a:endParaRPr/>
          </a:p>
        </p:txBody>
      </p:sp>
      <p:sp>
        <p:nvSpPr>
          <p:cNvPr id="1900" name="Google Shape;1900;p158"/>
          <p:cNvSpPr txBox="1">
            <a:spLocks noGrp="1"/>
          </p:cNvSpPr>
          <p:nvPr>
            <p:ph type="body" idx="1"/>
          </p:nvPr>
        </p:nvSpPr>
        <p:spPr>
          <a:xfrm>
            <a:off x="1547675" y="2163300"/>
            <a:ext cx="2948400" cy="816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fr"/>
              <a:t>PDG : Changpeng Zhao alias “CZ”</a:t>
            </a:r>
            <a:endParaRPr/>
          </a:p>
          <a:p>
            <a:pPr marL="0" lvl="0" indent="0" algn="l" rtl="0">
              <a:spcBef>
                <a:spcPts val="1200"/>
              </a:spcBef>
              <a:spcAft>
                <a:spcPts val="1200"/>
              </a:spcAft>
              <a:buNone/>
            </a:pPr>
            <a:r>
              <a:rPr lang="fr"/>
              <a:t>Fondateur et PDG de Binance.</a:t>
            </a:r>
            <a:endParaRPr/>
          </a:p>
        </p:txBody>
      </p:sp>
      <p:pic>
        <p:nvPicPr>
          <p:cNvPr id="1901" name="Google Shape;1901;p158"/>
          <p:cNvPicPr preferRelativeResize="0"/>
          <p:nvPr/>
        </p:nvPicPr>
        <p:blipFill>
          <a:blip r:embed="rId3">
            <a:alphaModFix/>
          </a:blip>
          <a:stretch>
            <a:fillRect/>
          </a:stretch>
        </p:blipFill>
        <p:spPr>
          <a:xfrm>
            <a:off x="5722800" y="1048175"/>
            <a:ext cx="2436647" cy="3530851"/>
          </a:xfrm>
          <a:prstGeom prst="rect">
            <a:avLst/>
          </a:prstGeom>
          <a:noFill/>
          <a:ln>
            <a:noFill/>
          </a:ln>
        </p:spPr>
      </p:pic>
      <p:sp>
        <p:nvSpPr>
          <p:cNvPr id="1902" name="Google Shape;1902;p15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1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Coinbase</a:t>
            </a:r>
            <a:endParaRPr/>
          </a:p>
        </p:txBody>
      </p:sp>
      <p:sp>
        <p:nvSpPr>
          <p:cNvPr id="1908" name="Google Shape;1908;p159"/>
          <p:cNvSpPr/>
          <p:nvPr/>
        </p:nvSpPr>
        <p:spPr>
          <a:xfrm>
            <a:off x="1251700" y="1393350"/>
            <a:ext cx="3151500" cy="574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Introduite et cotée en bourse (NASDAQ:COIN) en 2019</a:t>
            </a:r>
            <a:endParaRPr/>
          </a:p>
        </p:txBody>
      </p:sp>
      <p:sp>
        <p:nvSpPr>
          <p:cNvPr id="1909" name="Google Shape;1909;p159"/>
          <p:cNvSpPr/>
          <p:nvPr/>
        </p:nvSpPr>
        <p:spPr>
          <a:xfrm>
            <a:off x="1251700" y="2053650"/>
            <a:ext cx="3151500" cy="3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2022 : ~ 80 millions d’utilisateurs</a:t>
            </a:r>
            <a:endParaRPr/>
          </a:p>
        </p:txBody>
      </p:sp>
      <p:sp>
        <p:nvSpPr>
          <p:cNvPr id="1910" name="Google Shape;1910;p159"/>
          <p:cNvSpPr/>
          <p:nvPr/>
        </p:nvSpPr>
        <p:spPr>
          <a:xfrm>
            <a:off x="1251700" y="2510825"/>
            <a:ext cx="3151500" cy="3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Volume journalier d’échange : 1,8M $</a:t>
            </a:r>
            <a:endParaRPr/>
          </a:p>
        </p:txBody>
      </p:sp>
      <p:sp>
        <p:nvSpPr>
          <p:cNvPr id="1911" name="Google Shape;1911;p159"/>
          <p:cNvSpPr/>
          <p:nvPr/>
        </p:nvSpPr>
        <p:spPr>
          <a:xfrm>
            <a:off x="1251700" y="2968000"/>
            <a:ext cx="3151500" cy="3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Année de création : 2012</a:t>
            </a:r>
            <a:endParaRPr/>
          </a:p>
        </p:txBody>
      </p:sp>
      <p:sp>
        <p:nvSpPr>
          <p:cNvPr id="1912" name="Google Shape;1912;p159"/>
          <p:cNvSpPr/>
          <p:nvPr/>
        </p:nvSpPr>
        <p:spPr>
          <a:xfrm>
            <a:off x="1251700" y="3425175"/>
            <a:ext cx="3151500" cy="3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Maison mère : San Francisco</a:t>
            </a:r>
            <a:endParaRPr/>
          </a:p>
        </p:txBody>
      </p:sp>
      <p:sp>
        <p:nvSpPr>
          <p:cNvPr id="1913" name="Google Shape;1913;p159"/>
          <p:cNvSpPr/>
          <p:nvPr/>
        </p:nvSpPr>
        <p:spPr>
          <a:xfrm>
            <a:off x="1251700" y="3882350"/>
            <a:ext cx="3151500" cy="34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Chiffre d'affaires (2020) : 1,2M $</a:t>
            </a:r>
            <a:endParaRPr/>
          </a:p>
        </p:txBody>
      </p:sp>
      <p:pic>
        <p:nvPicPr>
          <p:cNvPr id="1914" name="Google Shape;1914;p159"/>
          <p:cNvPicPr preferRelativeResize="0"/>
          <p:nvPr/>
        </p:nvPicPr>
        <p:blipFill>
          <a:blip r:embed="rId3">
            <a:alphaModFix/>
          </a:blip>
          <a:stretch>
            <a:fillRect/>
          </a:stretch>
        </p:blipFill>
        <p:spPr>
          <a:xfrm>
            <a:off x="4572000" y="1610100"/>
            <a:ext cx="4394700" cy="2145849"/>
          </a:xfrm>
          <a:prstGeom prst="rect">
            <a:avLst/>
          </a:prstGeom>
          <a:noFill/>
          <a:ln>
            <a:noFill/>
          </a:ln>
        </p:spPr>
      </p:pic>
      <p:sp>
        <p:nvSpPr>
          <p:cNvPr id="1915" name="Google Shape;1915;p15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Coinbase</a:t>
            </a:r>
            <a:endParaRPr/>
          </a:p>
        </p:txBody>
      </p:sp>
      <p:pic>
        <p:nvPicPr>
          <p:cNvPr id="1921" name="Google Shape;1921;p160"/>
          <p:cNvPicPr preferRelativeResize="0"/>
          <p:nvPr/>
        </p:nvPicPr>
        <p:blipFill>
          <a:blip r:embed="rId3">
            <a:alphaModFix/>
          </a:blip>
          <a:stretch>
            <a:fillRect/>
          </a:stretch>
        </p:blipFill>
        <p:spPr>
          <a:xfrm>
            <a:off x="2413264" y="1991675"/>
            <a:ext cx="2070876" cy="1697775"/>
          </a:xfrm>
          <a:prstGeom prst="rect">
            <a:avLst/>
          </a:prstGeom>
          <a:noFill/>
          <a:ln>
            <a:noFill/>
          </a:ln>
        </p:spPr>
      </p:pic>
      <p:sp>
        <p:nvSpPr>
          <p:cNvPr id="1922" name="Google Shape;1922;p160"/>
          <p:cNvSpPr txBox="1"/>
          <p:nvPr/>
        </p:nvSpPr>
        <p:spPr>
          <a:xfrm>
            <a:off x="2784650" y="3689450"/>
            <a:ext cx="13281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fr" sz="1200" i="1">
                <a:solidFill>
                  <a:schemeClr val="lt1"/>
                </a:solidFill>
                <a:latin typeface="Lato"/>
                <a:ea typeface="Lato"/>
                <a:cs typeface="Lato"/>
                <a:sym typeface="Lato"/>
              </a:rPr>
              <a:t>Brian Armstrong</a:t>
            </a:r>
            <a:endParaRPr sz="1000" i="1">
              <a:latin typeface="Lato"/>
              <a:ea typeface="Lato"/>
              <a:cs typeface="Lato"/>
              <a:sym typeface="Lato"/>
            </a:endParaRPr>
          </a:p>
        </p:txBody>
      </p:sp>
      <p:pic>
        <p:nvPicPr>
          <p:cNvPr id="1923" name="Google Shape;1923;p160"/>
          <p:cNvPicPr preferRelativeResize="0"/>
          <p:nvPr/>
        </p:nvPicPr>
        <p:blipFill>
          <a:blip r:embed="rId4">
            <a:alphaModFix/>
          </a:blip>
          <a:stretch>
            <a:fillRect/>
          </a:stretch>
        </p:blipFill>
        <p:spPr>
          <a:xfrm>
            <a:off x="5032963" y="1991675"/>
            <a:ext cx="1697775" cy="1697775"/>
          </a:xfrm>
          <a:prstGeom prst="rect">
            <a:avLst/>
          </a:prstGeom>
          <a:noFill/>
          <a:ln>
            <a:noFill/>
          </a:ln>
        </p:spPr>
      </p:pic>
      <p:sp>
        <p:nvSpPr>
          <p:cNvPr id="1924" name="Google Shape;1924;p160"/>
          <p:cNvSpPr txBox="1"/>
          <p:nvPr/>
        </p:nvSpPr>
        <p:spPr>
          <a:xfrm>
            <a:off x="5217788" y="3689450"/>
            <a:ext cx="13281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fr" sz="1200" i="1">
                <a:solidFill>
                  <a:schemeClr val="lt1"/>
                </a:solidFill>
                <a:latin typeface="Lato"/>
                <a:ea typeface="Lato"/>
                <a:cs typeface="Lato"/>
                <a:sym typeface="Lato"/>
              </a:rPr>
              <a:t>Fred Ehrsah</a:t>
            </a:r>
            <a:endParaRPr sz="1200" i="1">
              <a:latin typeface="Lato"/>
              <a:ea typeface="Lato"/>
              <a:cs typeface="Lato"/>
              <a:sym typeface="Lato"/>
            </a:endParaRPr>
          </a:p>
        </p:txBody>
      </p:sp>
      <p:sp>
        <p:nvSpPr>
          <p:cNvPr id="1925" name="Google Shape;1925;p160"/>
          <p:cNvSpPr txBox="1"/>
          <p:nvPr/>
        </p:nvSpPr>
        <p:spPr>
          <a:xfrm>
            <a:off x="4261950" y="1307850"/>
            <a:ext cx="111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Fondateurs</a:t>
            </a:r>
            <a:endParaRPr>
              <a:solidFill>
                <a:schemeClr val="l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6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FTX</a:t>
            </a:r>
            <a:endParaRPr/>
          </a:p>
        </p:txBody>
      </p:sp>
      <p:sp>
        <p:nvSpPr>
          <p:cNvPr id="1931" name="Google Shape;1931;p161"/>
          <p:cNvSpPr txBox="1">
            <a:spLocks noGrp="1"/>
          </p:cNvSpPr>
          <p:nvPr>
            <p:ph type="body" idx="1"/>
          </p:nvPr>
        </p:nvSpPr>
        <p:spPr>
          <a:xfrm>
            <a:off x="1260700" y="1864250"/>
            <a:ext cx="3168900" cy="23178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fr"/>
              <a:t>FTX fut le 2ème plus grand exchange de crypto-actifs au monde avec une valorisation à 14 milliards de dollars.</a:t>
            </a:r>
            <a:endParaRPr/>
          </a:p>
          <a:p>
            <a:pPr marL="0" lvl="0" indent="0" algn="just" rtl="0">
              <a:spcBef>
                <a:spcPts val="1200"/>
              </a:spcBef>
              <a:spcAft>
                <a:spcPts val="0"/>
              </a:spcAft>
              <a:buNone/>
            </a:pPr>
            <a:r>
              <a:rPr lang="fr"/>
              <a:t>Son CEO Sam Bankman-Fried est actuellement sous le feu des projecteurs pour avoir détourné l’argent de ses utilisateurs à des fins personnelles.</a:t>
            </a:r>
            <a:endParaRPr/>
          </a:p>
          <a:p>
            <a:pPr marL="0" lvl="0" indent="0" algn="just" rtl="0">
              <a:spcBef>
                <a:spcPts val="1200"/>
              </a:spcBef>
              <a:spcAft>
                <a:spcPts val="1200"/>
              </a:spcAft>
              <a:buNone/>
            </a:pPr>
            <a:r>
              <a:rPr lang="fr"/>
              <a:t>Le procès est actuellement en cours.</a:t>
            </a:r>
            <a:endParaRPr/>
          </a:p>
        </p:txBody>
      </p:sp>
      <p:pic>
        <p:nvPicPr>
          <p:cNvPr id="1932" name="Google Shape;1932;p161"/>
          <p:cNvPicPr preferRelativeResize="0"/>
          <p:nvPr/>
        </p:nvPicPr>
        <p:blipFill>
          <a:blip r:embed="rId3">
            <a:alphaModFix/>
          </a:blip>
          <a:stretch>
            <a:fillRect/>
          </a:stretch>
        </p:blipFill>
        <p:spPr>
          <a:xfrm>
            <a:off x="4633500" y="1929950"/>
            <a:ext cx="4372800" cy="2186400"/>
          </a:xfrm>
          <a:prstGeom prst="rect">
            <a:avLst/>
          </a:prstGeom>
          <a:noFill/>
          <a:ln>
            <a:noFill/>
          </a:ln>
        </p:spPr>
      </p:pic>
      <p:sp>
        <p:nvSpPr>
          <p:cNvPr id="1933" name="Google Shape;1933;p16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16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DEX (Decentralized EXchanges)</a:t>
            </a:r>
            <a:endParaRPr/>
          </a:p>
        </p:txBody>
      </p:sp>
      <p:sp>
        <p:nvSpPr>
          <p:cNvPr id="1939" name="Google Shape;1939;p16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Les principaux concurrents des CEX sont les DEX. Sur ces plateformes, les utilisateurs peuvent s’échanger directement leurs actifs numériques sans les avoir déposés sur les plateformes. Il suffit de posséder un Wallet externe qu’on vient connecter sur un DEX.</a:t>
            </a:r>
            <a:endParaRPr/>
          </a:p>
        </p:txBody>
      </p:sp>
      <p:sp>
        <p:nvSpPr>
          <p:cNvPr id="1940" name="Google Shape;1940;p16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Quelques chiffres</a:t>
            </a:r>
            <a:endParaRPr/>
          </a:p>
        </p:txBody>
      </p:sp>
      <p:sp>
        <p:nvSpPr>
          <p:cNvPr id="1468" name="Google Shape;1468;p127"/>
          <p:cNvSpPr/>
          <p:nvPr/>
        </p:nvSpPr>
        <p:spPr>
          <a:xfrm>
            <a:off x="1383375" y="1177350"/>
            <a:ext cx="7078800" cy="261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Capitalisation boursière des 100 plus grandes entreprises au monde (2022)</a:t>
            </a:r>
            <a:endParaRPr/>
          </a:p>
          <a:p>
            <a:pPr marL="0" lvl="0" indent="0" algn="ctr" rtl="0">
              <a:spcBef>
                <a:spcPts val="0"/>
              </a:spcBef>
              <a:spcAft>
                <a:spcPts val="0"/>
              </a:spcAft>
              <a:buNone/>
            </a:pPr>
            <a:endParaRPr/>
          </a:p>
          <a:p>
            <a:pPr marL="0" lvl="0" indent="0" algn="ctr" rtl="0">
              <a:spcBef>
                <a:spcPts val="0"/>
              </a:spcBef>
              <a:spcAft>
                <a:spcPts val="0"/>
              </a:spcAft>
              <a:buNone/>
            </a:pPr>
            <a:r>
              <a:rPr lang="fr"/>
              <a:t>35000 milliards $</a:t>
            </a:r>
            <a:endParaRPr/>
          </a:p>
        </p:txBody>
      </p:sp>
      <p:sp>
        <p:nvSpPr>
          <p:cNvPr id="1469" name="Google Shape;1469;p127"/>
          <p:cNvSpPr txBox="1"/>
          <p:nvPr/>
        </p:nvSpPr>
        <p:spPr>
          <a:xfrm>
            <a:off x="4143600" y="3789450"/>
            <a:ext cx="13467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fr" sz="1100" i="1">
                <a:solidFill>
                  <a:schemeClr val="lt1"/>
                </a:solidFill>
                <a:latin typeface="Lato"/>
                <a:ea typeface="Lato"/>
                <a:cs typeface="Lato"/>
                <a:sym typeface="Lato"/>
              </a:rPr>
              <a:t>PwC</a:t>
            </a:r>
            <a:endParaRPr sz="1200" i="1">
              <a:latin typeface="Lato"/>
              <a:ea typeface="Lato"/>
              <a:cs typeface="Lato"/>
              <a:sym typeface="Lato"/>
            </a:endParaRPr>
          </a:p>
        </p:txBody>
      </p:sp>
      <p:sp>
        <p:nvSpPr>
          <p:cNvPr id="1470" name="Google Shape;1470;p12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16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DEX (Decentralized EXchanges)</a:t>
            </a:r>
            <a:endParaRPr/>
          </a:p>
        </p:txBody>
      </p:sp>
      <p:sp>
        <p:nvSpPr>
          <p:cNvPr id="1946" name="Google Shape;1946;p163"/>
          <p:cNvSpPr/>
          <p:nvPr/>
        </p:nvSpPr>
        <p:spPr>
          <a:xfrm>
            <a:off x="3524650" y="999750"/>
            <a:ext cx="1420200" cy="4003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2600" b="1">
                <a:solidFill>
                  <a:schemeClr val="lt1"/>
                </a:solidFill>
              </a:rPr>
              <a:t>DEX</a:t>
            </a:r>
            <a:endParaRPr sz="2600" b="1">
              <a:solidFill>
                <a:schemeClr val="lt1"/>
              </a:solidFill>
            </a:endParaRPr>
          </a:p>
        </p:txBody>
      </p:sp>
      <p:sp>
        <p:nvSpPr>
          <p:cNvPr id="1947" name="Google Shape;1947;p163"/>
          <p:cNvSpPr/>
          <p:nvPr/>
        </p:nvSpPr>
        <p:spPr>
          <a:xfrm>
            <a:off x="375025" y="2796725"/>
            <a:ext cx="951900" cy="40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Utilisateur</a:t>
            </a:r>
            <a:endParaRPr sz="1100"/>
          </a:p>
        </p:txBody>
      </p:sp>
      <p:cxnSp>
        <p:nvCxnSpPr>
          <p:cNvPr id="1948" name="Google Shape;1948;p163"/>
          <p:cNvCxnSpPr>
            <a:stCxn id="1947" idx="3"/>
            <a:endCxn id="1946" idx="1"/>
          </p:cNvCxnSpPr>
          <p:nvPr/>
        </p:nvCxnSpPr>
        <p:spPr>
          <a:xfrm>
            <a:off x="1326925" y="2998475"/>
            <a:ext cx="2197800" cy="3300"/>
          </a:xfrm>
          <a:prstGeom prst="straightConnector1">
            <a:avLst/>
          </a:prstGeom>
          <a:noFill/>
          <a:ln w="28575" cap="flat" cmpd="sng">
            <a:solidFill>
              <a:schemeClr val="dk2"/>
            </a:solidFill>
            <a:prstDash val="solid"/>
            <a:round/>
            <a:headEnd type="none" w="med" len="med"/>
            <a:tailEnd type="triangle" w="med" len="med"/>
          </a:ln>
        </p:spPr>
      </p:cxnSp>
      <p:sp>
        <p:nvSpPr>
          <p:cNvPr id="1949" name="Google Shape;1949;p163"/>
          <p:cNvSpPr txBox="1"/>
          <p:nvPr/>
        </p:nvSpPr>
        <p:spPr>
          <a:xfrm>
            <a:off x="2647775" y="2744451"/>
            <a:ext cx="785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dk2"/>
                </a:solidFill>
                <a:latin typeface="Lato"/>
                <a:ea typeface="Lato"/>
                <a:cs typeface="Lato"/>
                <a:sym typeface="Lato"/>
              </a:rPr>
              <a:t>Connecte</a:t>
            </a:r>
            <a:endParaRPr sz="1000">
              <a:solidFill>
                <a:schemeClr val="dk2"/>
              </a:solidFill>
              <a:latin typeface="Lato"/>
              <a:ea typeface="Lato"/>
              <a:cs typeface="Lato"/>
              <a:sym typeface="Lato"/>
            </a:endParaRPr>
          </a:p>
        </p:txBody>
      </p:sp>
      <p:sp>
        <p:nvSpPr>
          <p:cNvPr id="1950" name="Google Shape;1950;p163"/>
          <p:cNvSpPr/>
          <p:nvPr/>
        </p:nvSpPr>
        <p:spPr>
          <a:xfrm>
            <a:off x="1396725" y="2362013"/>
            <a:ext cx="1332000" cy="186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Wallets externe</a:t>
            </a:r>
            <a:endParaRPr sz="1100"/>
          </a:p>
        </p:txBody>
      </p:sp>
      <p:sp>
        <p:nvSpPr>
          <p:cNvPr id="1951" name="Google Shape;1951;p163"/>
          <p:cNvSpPr/>
          <p:nvPr/>
        </p:nvSpPr>
        <p:spPr>
          <a:xfrm>
            <a:off x="1687425" y="2777738"/>
            <a:ext cx="750600" cy="264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Polygon</a:t>
            </a:r>
            <a:endParaRPr sz="1000"/>
          </a:p>
        </p:txBody>
      </p:sp>
      <p:sp>
        <p:nvSpPr>
          <p:cNvPr id="1952" name="Google Shape;1952;p163"/>
          <p:cNvSpPr/>
          <p:nvPr/>
        </p:nvSpPr>
        <p:spPr>
          <a:xfrm>
            <a:off x="1687425" y="3092050"/>
            <a:ext cx="750600" cy="264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AVAX</a:t>
            </a:r>
            <a:endParaRPr sz="1000"/>
          </a:p>
        </p:txBody>
      </p:sp>
      <p:sp>
        <p:nvSpPr>
          <p:cNvPr id="1953" name="Google Shape;1953;p163"/>
          <p:cNvSpPr/>
          <p:nvPr/>
        </p:nvSpPr>
        <p:spPr>
          <a:xfrm>
            <a:off x="1687425" y="3406388"/>
            <a:ext cx="750600" cy="264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Dogecoin</a:t>
            </a:r>
            <a:endParaRPr sz="1000"/>
          </a:p>
        </p:txBody>
      </p:sp>
      <p:sp>
        <p:nvSpPr>
          <p:cNvPr id="1954" name="Google Shape;1954;p163"/>
          <p:cNvSpPr/>
          <p:nvPr/>
        </p:nvSpPr>
        <p:spPr>
          <a:xfrm>
            <a:off x="1687425" y="3720713"/>
            <a:ext cx="750600" cy="2649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NFT</a:t>
            </a:r>
            <a:endParaRPr sz="1000"/>
          </a:p>
        </p:txBody>
      </p:sp>
      <p:sp>
        <p:nvSpPr>
          <p:cNvPr id="1955" name="Google Shape;1955;p163"/>
          <p:cNvSpPr/>
          <p:nvPr/>
        </p:nvSpPr>
        <p:spPr>
          <a:xfrm>
            <a:off x="7172025" y="1551025"/>
            <a:ext cx="1047300" cy="40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Utilisateur A</a:t>
            </a:r>
            <a:endParaRPr sz="1100"/>
          </a:p>
        </p:txBody>
      </p:sp>
      <p:cxnSp>
        <p:nvCxnSpPr>
          <p:cNvPr id="1956" name="Google Shape;1956;p163"/>
          <p:cNvCxnSpPr>
            <a:stCxn id="1955" idx="1"/>
          </p:cNvCxnSpPr>
          <p:nvPr/>
        </p:nvCxnSpPr>
        <p:spPr>
          <a:xfrm rot="10800000">
            <a:off x="4959525" y="1751275"/>
            <a:ext cx="2212500" cy="1500"/>
          </a:xfrm>
          <a:prstGeom prst="straightConnector1">
            <a:avLst/>
          </a:prstGeom>
          <a:noFill/>
          <a:ln w="28575" cap="flat" cmpd="sng">
            <a:solidFill>
              <a:schemeClr val="dk2"/>
            </a:solidFill>
            <a:prstDash val="solid"/>
            <a:round/>
            <a:headEnd type="none" w="med" len="med"/>
            <a:tailEnd type="triangle" w="med" len="med"/>
          </a:ln>
        </p:spPr>
      </p:cxnSp>
      <p:sp>
        <p:nvSpPr>
          <p:cNvPr id="1957" name="Google Shape;1957;p163"/>
          <p:cNvSpPr/>
          <p:nvPr/>
        </p:nvSpPr>
        <p:spPr>
          <a:xfrm>
            <a:off x="5911650" y="1551025"/>
            <a:ext cx="951900" cy="40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Wallet A</a:t>
            </a:r>
            <a:endParaRPr sz="1100"/>
          </a:p>
        </p:txBody>
      </p:sp>
      <p:sp>
        <p:nvSpPr>
          <p:cNvPr id="1958" name="Google Shape;1958;p163"/>
          <p:cNvSpPr txBox="1"/>
          <p:nvPr/>
        </p:nvSpPr>
        <p:spPr>
          <a:xfrm>
            <a:off x="5118591" y="1498767"/>
            <a:ext cx="785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dk2"/>
                </a:solidFill>
                <a:latin typeface="Lato"/>
                <a:ea typeface="Lato"/>
                <a:cs typeface="Lato"/>
                <a:sym typeface="Lato"/>
              </a:rPr>
              <a:t>Connecte</a:t>
            </a:r>
            <a:endParaRPr sz="1000">
              <a:solidFill>
                <a:schemeClr val="dk2"/>
              </a:solidFill>
              <a:latin typeface="Lato"/>
              <a:ea typeface="Lato"/>
              <a:cs typeface="Lato"/>
              <a:sym typeface="Lato"/>
            </a:endParaRPr>
          </a:p>
        </p:txBody>
      </p:sp>
      <p:sp>
        <p:nvSpPr>
          <p:cNvPr id="1959" name="Google Shape;1959;p163"/>
          <p:cNvSpPr/>
          <p:nvPr/>
        </p:nvSpPr>
        <p:spPr>
          <a:xfrm>
            <a:off x="7172025" y="2249950"/>
            <a:ext cx="1047300" cy="40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Utilisateur B</a:t>
            </a:r>
            <a:endParaRPr sz="1100"/>
          </a:p>
        </p:txBody>
      </p:sp>
      <p:cxnSp>
        <p:nvCxnSpPr>
          <p:cNvPr id="1960" name="Google Shape;1960;p163"/>
          <p:cNvCxnSpPr>
            <a:stCxn id="1959" idx="1"/>
          </p:cNvCxnSpPr>
          <p:nvPr/>
        </p:nvCxnSpPr>
        <p:spPr>
          <a:xfrm rot="10800000">
            <a:off x="4959525" y="2450200"/>
            <a:ext cx="2212500" cy="1500"/>
          </a:xfrm>
          <a:prstGeom prst="straightConnector1">
            <a:avLst/>
          </a:prstGeom>
          <a:noFill/>
          <a:ln w="28575" cap="flat" cmpd="sng">
            <a:solidFill>
              <a:schemeClr val="dk2"/>
            </a:solidFill>
            <a:prstDash val="solid"/>
            <a:round/>
            <a:headEnd type="none" w="med" len="med"/>
            <a:tailEnd type="triangle" w="med" len="med"/>
          </a:ln>
        </p:spPr>
      </p:cxnSp>
      <p:sp>
        <p:nvSpPr>
          <p:cNvPr id="1961" name="Google Shape;1961;p163"/>
          <p:cNvSpPr/>
          <p:nvPr/>
        </p:nvSpPr>
        <p:spPr>
          <a:xfrm>
            <a:off x="5911650" y="2249950"/>
            <a:ext cx="951900" cy="40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Wallet B</a:t>
            </a:r>
            <a:endParaRPr sz="1100"/>
          </a:p>
        </p:txBody>
      </p:sp>
      <p:sp>
        <p:nvSpPr>
          <p:cNvPr id="1962" name="Google Shape;1962;p163"/>
          <p:cNvSpPr txBox="1"/>
          <p:nvPr/>
        </p:nvSpPr>
        <p:spPr>
          <a:xfrm>
            <a:off x="5118591" y="2197692"/>
            <a:ext cx="785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dk2"/>
                </a:solidFill>
                <a:latin typeface="Lato"/>
                <a:ea typeface="Lato"/>
                <a:cs typeface="Lato"/>
                <a:sym typeface="Lato"/>
              </a:rPr>
              <a:t>Connecte</a:t>
            </a:r>
            <a:endParaRPr sz="1000">
              <a:solidFill>
                <a:schemeClr val="dk2"/>
              </a:solidFill>
              <a:latin typeface="Lato"/>
              <a:ea typeface="Lato"/>
              <a:cs typeface="Lato"/>
              <a:sym typeface="Lato"/>
            </a:endParaRPr>
          </a:p>
        </p:txBody>
      </p:sp>
      <p:sp>
        <p:nvSpPr>
          <p:cNvPr id="1963" name="Google Shape;1963;p163"/>
          <p:cNvSpPr/>
          <p:nvPr/>
        </p:nvSpPr>
        <p:spPr>
          <a:xfrm>
            <a:off x="7172025" y="2948875"/>
            <a:ext cx="1047300" cy="40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Utilisateur C</a:t>
            </a:r>
            <a:endParaRPr sz="1100"/>
          </a:p>
        </p:txBody>
      </p:sp>
      <p:cxnSp>
        <p:nvCxnSpPr>
          <p:cNvPr id="1964" name="Google Shape;1964;p163"/>
          <p:cNvCxnSpPr>
            <a:stCxn id="1963" idx="1"/>
          </p:cNvCxnSpPr>
          <p:nvPr/>
        </p:nvCxnSpPr>
        <p:spPr>
          <a:xfrm rot="10800000">
            <a:off x="4959525" y="3149125"/>
            <a:ext cx="2212500" cy="1500"/>
          </a:xfrm>
          <a:prstGeom prst="straightConnector1">
            <a:avLst/>
          </a:prstGeom>
          <a:noFill/>
          <a:ln w="28575" cap="flat" cmpd="sng">
            <a:solidFill>
              <a:schemeClr val="dk2"/>
            </a:solidFill>
            <a:prstDash val="solid"/>
            <a:round/>
            <a:headEnd type="none" w="med" len="med"/>
            <a:tailEnd type="triangle" w="med" len="med"/>
          </a:ln>
        </p:spPr>
      </p:cxnSp>
      <p:sp>
        <p:nvSpPr>
          <p:cNvPr id="1965" name="Google Shape;1965;p163"/>
          <p:cNvSpPr/>
          <p:nvPr/>
        </p:nvSpPr>
        <p:spPr>
          <a:xfrm>
            <a:off x="5911650" y="2948875"/>
            <a:ext cx="951900" cy="40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Wallet C</a:t>
            </a:r>
            <a:endParaRPr sz="1100"/>
          </a:p>
        </p:txBody>
      </p:sp>
      <p:sp>
        <p:nvSpPr>
          <p:cNvPr id="1966" name="Google Shape;1966;p163"/>
          <p:cNvSpPr txBox="1"/>
          <p:nvPr/>
        </p:nvSpPr>
        <p:spPr>
          <a:xfrm>
            <a:off x="5118591" y="2896617"/>
            <a:ext cx="785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dk2"/>
                </a:solidFill>
                <a:latin typeface="Lato"/>
                <a:ea typeface="Lato"/>
                <a:cs typeface="Lato"/>
                <a:sym typeface="Lato"/>
              </a:rPr>
              <a:t>Connecte</a:t>
            </a:r>
            <a:endParaRPr sz="1000">
              <a:solidFill>
                <a:schemeClr val="dk2"/>
              </a:solidFill>
              <a:latin typeface="Lato"/>
              <a:ea typeface="Lato"/>
              <a:cs typeface="Lato"/>
              <a:sym typeface="Lato"/>
            </a:endParaRPr>
          </a:p>
        </p:txBody>
      </p:sp>
      <p:sp>
        <p:nvSpPr>
          <p:cNvPr id="1967" name="Google Shape;1967;p163"/>
          <p:cNvSpPr/>
          <p:nvPr/>
        </p:nvSpPr>
        <p:spPr>
          <a:xfrm>
            <a:off x="7172025" y="3647800"/>
            <a:ext cx="1047300" cy="40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Utilisateur D</a:t>
            </a:r>
            <a:endParaRPr sz="1100"/>
          </a:p>
        </p:txBody>
      </p:sp>
      <p:cxnSp>
        <p:nvCxnSpPr>
          <p:cNvPr id="1968" name="Google Shape;1968;p163"/>
          <p:cNvCxnSpPr>
            <a:stCxn id="1967" idx="1"/>
          </p:cNvCxnSpPr>
          <p:nvPr/>
        </p:nvCxnSpPr>
        <p:spPr>
          <a:xfrm rot="10800000">
            <a:off x="4959525" y="3848050"/>
            <a:ext cx="2212500" cy="1500"/>
          </a:xfrm>
          <a:prstGeom prst="straightConnector1">
            <a:avLst/>
          </a:prstGeom>
          <a:noFill/>
          <a:ln w="28575" cap="flat" cmpd="sng">
            <a:solidFill>
              <a:schemeClr val="dk2"/>
            </a:solidFill>
            <a:prstDash val="solid"/>
            <a:round/>
            <a:headEnd type="none" w="med" len="med"/>
            <a:tailEnd type="triangle" w="med" len="med"/>
          </a:ln>
        </p:spPr>
      </p:cxnSp>
      <p:sp>
        <p:nvSpPr>
          <p:cNvPr id="1969" name="Google Shape;1969;p163"/>
          <p:cNvSpPr/>
          <p:nvPr/>
        </p:nvSpPr>
        <p:spPr>
          <a:xfrm>
            <a:off x="5911650" y="3647800"/>
            <a:ext cx="951900" cy="40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Wallet D</a:t>
            </a:r>
            <a:endParaRPr sz="1100"/>
          </a:p>
        </p:txBody>
      </p:sp>
      <p:sp>
        <p:nvSpPr>
          <p:cNvPr id="1970" name="Google Shape;1970;p163"/>
          <p:cNvSpPr txBox="1"/>
          <p:nvPr/>
        </p:nvSpPr>
        <p:spPr>
          <a:xfrm>
            <a:off x="5118591" y="3595542"/>
            <a:ext cx="785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dk2"/>
                </a:solidFill>
                <a:latin typeface="Lato"/>
                <a:ea typeface="Lato"/>
                <a:cs typeface="Lato"/>
                <a:sym typeface="Lato"/>
              </a:rPr>
              <a:t>Connecte</a:t>
            </a:r>
            <a:endParaRPr sz="1000">
              <a:solidFill>
                <a:schemeClr val="dk2"/>
              </a:solidFill>
              <a:latin typeface="Lato"/>
              <a:ea typeface="Lato"/>
              <a:cs typeface="Lato"/>
              <a:sym typeface="Lato"/>
            </a:endParaRPr>
          </a:p>
        </p:txBody>
      </p:sp>
      <p:sp>
        <p:nvSpPr>
          <p:cNvPr id="1971" name="Google Shape;1971;p163"/>
          <p:cNvSpPr/>
          <p:nvPr/>
        </p:nvSpPr>
        <p:spPr>
          <a:xfrm>
            <a:off x="7172025" y="4346725"/>
            <a:ext cx="1047300" cy="40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Utilisateur E</a:t>
            </a:r>
            <a:endParaRPr sz="1100"/>
          </a:p>
        </p:txBody>
      </p:sp>
      <p:cxnSp>
        <p:nvCxnSpPr>
          <p:cNvPr id="1972" name="Google Shape;1972;p163"/>
          <p:cNvCxnSpPr>
            <a:stCxn id="1971" idx="1"/>
          </p:cNvCxnSpPr>
          <p:nvPr/>
        </p:nvCxnSpPr>
        <p:spPr>
          <a:xfrm rot="10800000">
            <a:off x="4959525" y="4546975"/>
            <a:ext cx="2212500" cy="1500"/>
          </a:xfrm>
          <a:prstGeom prst="straightConnector1">
            <a:avLst/>
          </a:prstGeom>
          <a:noFill/>
          <a:ln w="28575" cap="flat" cmpd="sng">
            <a:solidFill>
              <a:schemeClr val="dk2"/>
            </a:solidFill>
            <a:prstDash val="solid"/>
            <a:round/>
            <a:headEnd type="none" w="med" len="med"/>
            <a:tailEnd type="triangle" w="med" len="med"/>
          </a:ln>
        </p:spPr>
      </p:cxnSp>
      <p:sp>
        <p:nvSpPr>
          <p:cNvPr id="1973" name="Google Shape;1973;p163"/>
          <p:cNvSpPr/>
          <p:nvPr/>
        </p:nvSpPr>
        <p:spPr>
          <a:xfrm>
            <a:off x="5911650" y="4346725"/>
            <a:ext cx="951900" cy="403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t>Wallet E</a:t>
            </a:r>
            <a:endParaRPr sz="1100"/>
          </a:p>
        </p:txBody>
      </p:sp>
      <p:sp>
        <p:nvSpPr>
          <p:cNvPr id="1974" name="Google Shape;1974;p163"/>
          <p:cNvSpPr txBox="1"/>
          <p:nvPr/>
        </p:nvSpPr>
        <p:spPr>
          <a:xfrm>
            <a:off x="5118591" y="4294467"/>
            <a:ext cx="785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a:solidFill>
                  <a:schemeClr val="dk2"/>
                </a:solidFill>
                <a:latin typeface="Lato"/>
                <a:ea typeface="Lato"/>
                <a:cs typeface="Lato"/>
                <a:sym typeface="Lato"/>
              </a:rPr>
              <a:t>Connecte</a:t>
            </a:r>
            <a:endParaRPr sz="1000">
              <a:solidFill>
                <a:schemeClr val="dk2"/>
              </a:solidFill>
              <a:latin typeface="Lato"/>
              <a:ea typeface="Lato"/>
              <a:cs typeface="Lato"/>
              <a:sym typeface="Lato"/>
            </a:endParaRPr>
          </a:p>
        </p:txBody>
      </p:sp>
      <p:sp>
        <p:nvSpPr>
          <p:cNvPr id="1975" name="Google Shape;1975;p163"/>
          <p:cNvSpPr/>
          <p:nvPr/>
        </p:nvSpPr>
        <p:spPr>
          <a:xfrm>
            <a:off x="3758800" y="1634100"/>
            <a:ext cx="951900" cy="4035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solidFill>
                  <a:schemeClr val="lt1"/>
                </a:solidFill>
              </a:rPr>
              <a:t>Réserves</a:t>
            </a:r>
            <a:endParaRPr sz="1100">
              <a:solidFill>
                <a:schemeClr val="lt1"/>
              </a:solidFill>
            </a:endParaRPr>
          </a:p>
        </p:txBody>
      </p:sp>
      <p:sp>
        <p:nvSpPr>
          <p:cNvPr id="1976" name="Google Shape;1976;p163"/>
          <p:cNvSpPr/>
          <p:nvPr/>
        </p:nvSpPr>
        <p:spPr>
          <a:xfrm>
            <a:off x="3773525" y="2744450"/>
            <a:ext cx="951900" cy="4035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solidFill>
                  <a:schemeClr val="lt1"/>
                </a:solidFill>
              </a:rPr>
              <a:t>Swap</a:t>
            </a:r>
            <a:endParaRPr sz="1100">
              <a:solidFill>
                <a:schemeClr val="lt1"/>
              </a:solidFill>
            </a:endParaRPr>
          </a:p>
        </p:txBody>
      </p:sp>
      <p:sp>
        <p:nvSpPr>
          <p:cNvPr id="1977" name="Google Shape;1977;p163"/>
          <p:cNvSpPr/>
          <p:nvPr/>
        </p:nvSpPr>
        <p:spPr>
          <a:xfrm>
            <a:off x="3773525" y="3323600"/>
            <a:ext cx="951900" cy="4035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solidFill>
                  <a:schemeClr val="lt1"/>
                </a:solidFill>
              </a:rPr>
              <a:t>Lending</a:t>
            </a:r>
            <a:endParaRPr sz="1100">
              <a:solidFill>
                <a:schemeClr val="lt1"/>
              </a:solidFill>
            </a:endParaRPr>
          </a:p>
        </p:txBody>
      </p:sp>
      <p:sp>
        <p:nvSpPr>
          <p:cNvPr id="1978" name="Google Shape;1978;p163"/>
          <p:cNvSpPr/>
          <p:nvPr/>
        </p:nvSpPr>
        <p:spPr>
          <a:xfrm>
            <a:off x="3773525" y="3902742"/>
            <a:ext cx="951900" cy="403500"/>
          </a:xfrm>
          <a:prstGeom prst="roundRect">
            <a:avLst>
              <a:gd name="adj" fmla="val 16667"/>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100">
                <a:solidFill>
                  <a:schemeClr val="lt1"/>
                </a:solidFill>
              </a:rPr>
              <a:t>Buy</a:t>
            </a:r>
            <a:endParaRPr sz="1100">
              <a:solidFill>
                <a:schemeClr val="lt1"/>
              </a:solidFill>
            </a:endParaRPr>
          </a:p>
        </p:txBody>
      </p:sp>
      <p:sp>
        <p:nvSpPr>
          <p:cNvPr id="1979" name="Google Shape;1979;p163"/>
          <p:cNvSpPr/>
          <p:nvPr/>
        </p:nvSpPr>
        <p:spPr>
          <a:xfrm>
            <a:off x="3643225" y="2362025"/>
            <a:ext cx="1190700" cy="2271600"/>
          </a:xfrm>
          <a:prstGeom prst="roundRect">
            <a:avLst>
              <a:gd name="adj" fmla="val 16667"/>
            </a:avLst>
          </a:prstGeom>
          <a:noFill/>
          <a:ln w="28575" cap="flat" cmpd="sng">
            <a:solidFill>
              <a:srgbClr val="FF0000"/>
            </a:solidFill>
            <a:prstDash val="dashDot"/>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000" b="1">
                <a:solidFill>
                  <a:srgbClr val="FF0000"/>
                </a:solidFill>
              </a:rPr>
              <a:t>Services</a:t>
            </a:r>
            <a:endParaRPr sz="1000" b="1">
              <a:solidFill>
                <a:srgbClr val="FF0000"/>
              </a:solidFill>
            </a:endParaRPr>
          </a:p>
        </p:txBody>
      </p:sp>
      <p:pic>
        <p:nvPicPr>
          <p:cNvPr id="1980" name="Google Shape;1980;p163"/>
          <p:cNvPicPr preferRelativeResize="0"/>
          <p:nvPr/>
        </p:nvPicPr>
        <p:blipFill>
          <a:blip r:embed="rId3">
            <a:alphaModFix/>
          </a:blip>
          <a:stretch>
            <a:fillRect/>
          </a:stretch>
        </p:blipFill>
        <p:spPr>
          <a:xfrm>
            <a:off x="2527950" y="2234600"/>
            <a:ext cx="264900" cy="264900"/>
          </a:xfrm>
          <a:prstGeom prst="rect">
            <a:avLst/>
          </a:prstGeom>
          <a:noFill/>
          <a:ln>
            <a:noFill/>
          </a:ln>
        </p:spPr>
      </p:pic>
      <p:pic>
        <p:nvPicPr>
          <p:cNvPr id="1981" name="Google Shape;1981;p163"/>
          <p:cNvPicPr preferRelativeResize="0"/>
          <p:nvPr/>
        </p:nvPicPr>
        <p:blipFill>
          <a:blip r:embed="rId3">
            <a:alphaModFix/>
          </a:blip>
          <a:stretch>
            <a:fillRect/>
          </a:stretch>
        </p:blipFill>
        <p:spPr>
          <a:xfrm>
            <a:off x="6661200" y="2096037"/>
            <a:ext cx="264900" cy="264900"/>
          </a:xfrm>
          <a:prstGeom prst="rect">
            <a:avLst/>
          </a:prstGeom>
          <a:noFill/>
          <a:ln>
            <a:noFill/>
          </a:ln>
        </p:spPr>
      </p:pic>
      <p:pic>
        <p:nvPicPr>
          <p:cNvPr id="1982" name="Google Shape;1982;p163"/>
          <p:cNvPicPr preferRelativeResize="0"/>
          <p:nvPr/>
        </p:nvPicPr>
        <p:blipFill>
          <a:blip r:embed="rId3">
            <a:alphaModFix/>
          </a:blip>
          <a:stretch>
            <a:fillRect/>
          </a:stretch>
        </p:blipFill>
        <p:spPr>
          <a:xfrm>
            <a:off x="6710600" y="4223825"/>
            <a:ext cx="264900" cy="264900"/>
          </a:xfrm>
          <a:prstGeom prst="rect">
            <a:avLst/>
          </a:prstGeom>
          <a:noFill/>
          <a:ln>
            <a:noFill/>
          </a:ln>
        </p:spPr>
      </p:pic>
      <p:pic>
        <p:nvPicPr>
          <p:cNvPr id="1983" name="Google Shape;1983;p163"/>
          <p:cNvPicPr preferRelativeResize="0"/>
          <p:nvPr/>
        </p:nvPicPr>
        <p:blipFill>
          <a:blip r:embed="rId4">
            <a:alphaModFix/>
          </a:blip>
          <a:stretch>
            <a:fillRect/>
          </a:stretch>
        </p:blipFill>
        <p:spPr>
          <a:xfrm>
            <a:off x="6661200" y="1397113"/>
            <a:ext cx="264900" cy="264900"/>
          </a:xfrm>
          <a:prstGeom prst="rect">
            <a:avLst/>
          </a:prstGeom>
          <a:noFill/>
          <a:ln>
            <a:noFill/>
          </a:ln>
        </p:spPr>
      </p:pic>
      <p:pic>
        <p:nvPicPr>
          <p:cNvPr id="1984" name="Google Shape;1984;p163"/>
          <p:cNvPicPr preferRelativeResize="0"/>
          <p:nvPr/>
        </p:nvPicPr>
        <p:blipFill>
          <a:blip r:embed="rId4">
            <a:alphaModFix/>
          </a:blip>
          <a:stretch>
            <a:fillRect/>
          </a:stretch>
        </p:blipFill>
        <p:spPr>
          <a:xfrm>
            <a:off x="6661200" y="2810463"/>
            <a:ext cx="264900" cy="264900"/>
          </a:xfrm>
          <a:prstGeom prst="rect">
            <a:avLst/>
          </a:prstGeom>
          <a:noFill/>
          <a:ln>
            <a:noFill/>
          </a:ln>
        </p:spPr>
      </p:pic>
      <p:pic>
        <p:nvPicPr>
          <p:cNvPr id="1985" name="Google Shape;1985;p163"/>
          <p:cNvPicPr preferRelativeResize="0"/>
          <p:nvPr/>
        </p:nvPicPr>
        <p:blipFill>
          <a:blip r:embed="rId5">
            <a:alphaModFix/>
          </a:blip>
          <a:stretch>
            <a:fillRect/>
          </a:stretch>
        </p:blipFill>
        <p:spPr>
          <a:xfrm>
            <a:off x="6558188" y="3554775"/>
            <a:ext cx="470934" cy="264900"/>
          </a:xfrm>
          <a:prstGeom prst="rect">
            <a:avLst/>
          </a:prstGeom>
          <a:noFill/>
          <a:ln>
            <a:noFill/>
          </a:ln>
        </p:spPr>
      </p:pic>
      <p:sp>
        <p:nvSpPr>
          <p:cNvPr id="1986" name="Google Shape;1986;p163"/>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1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PancakeSwap</a:t>
            </a:r>
            <a:endParaRPr/>
          </a:p>
        </p:txBody>
      </p:sp>
      <p:sp>
        <p:nvSpPr>
          <p:cNvPr id="1992" name="Google Shape;1992;p164"/>
          <p:cNvSpPr txBox="1">
            <a:spLocks noGrp="1"/>
          </p:cNvSpPr>
          <p:nvPr>
            <p:ph type="body" idx="1"/>
          </p:nvPr>
        </p:nvSpPr>
        <p:spPr>
          <a:xfrm>
            <a:off x="1297500" y="2024750"/>
            <a:ext cx="2389200" cy="26403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DEX construit sur la BSC (Binance Smart Chain)</a:t>
            </a:r>
            <a:endParaRPr/>
          </a:p>
          <a:p>
            <a:pPr marL="0" lvl="0" indent="0" algn="just" rtl="0">
              <a:spcBef>
                <a:spcPts val="1200"/>
              </a:spcBef>
              <a:spcAft>
                <a:spcPts val="0"/>
              </a:spcAft>
              <a:buNone/>
            </a:pPr>
            <a:r>
              <a:rPr lang="fr"/>
              <a:t>Créé en 2020</a:t>
            </a:r>
            <a:endParaRPr/>
          </a:p>
          <a:p>
            <a:pPr marL="0" lvl="0" indent="0" algn="just" rtl="0">
              <a:spcBef>
                <a:spcPts val="1200"/>
              </a:spcBef>
              <a:spcAft>
                <a:spcPts val="0"/>
              </a:spcAft>
              <a:buNone/>
            </a:pPr>
            <a:r>
              <a:rPr lang="fr"/>
              <a:t>Volume de transaction en milliards de dollars par jour.</a:t>
            </a:r>
            <a:endParaRPr/>
          </a:p>
          <a:p>
            <a:pPr marL="0" lvl="0" indent="0" algn="just" rtl="0">
              <a:spcBef>
                <a:spcPts val="1200"/>
              </a:spcBef>
              <a:spcAft>
                <a:spcPts val="1200"/>
              </a:spcAft>
              <a:buNone/>
            </a:pPr>
            <a:r>
              <a:rPr lang="fr"/>
              <a:t>Frais de transaction bas.</a:t>
            </a:r>
            <a:endParaRPr/>
          </a:p>
        </p:txBody>
      </p:sp>
      <p:pic>
        <p:nvPicPr>
          <p:cNvPr id="1993" name="Google Shape;1993;p164"/>
          <p:cNvPicPr preferRelativeResize="0"/>
          <p:nvPr/>
        </p:nvPicPr>
        <p:blipFill>
          <a:blip r:embed="rId3">
            <a:alphaModFix/>
          </a:blip>
          <a:stretch>
            <a:fillRect/>
          </a:stretch>
        </p:blipFill>
        <p:spPr>
          <a:xfrm>
            <a:off x="5087825" y="1079425"/>
            <a:ext cx="2952750" cy="1552575"/>
          </a:xfrm>
          <a:prstGeom prst="rect">
            <a:avLst/>
          </a:prstGeom>
          <a:noFill/>
          <a:ln>
            <a:noFill/>
          </a:ln>
        </p:spPr>
      </p:pic>
      <p:pic>
        <p:nvPicPr>
          <p:cNvPr id="1994" name="Google Shape;1994;p164"/>
          <p:cNvPicPr preferRelativeResize="0"/>
          <p:nvPr/>
        </p:nvPicPr>
        <p:blipFill>
          <a:blip r:embed="rId4">
            <a:alphaModFix/>
          </a:blip>
          <a:stretch>
            <a:fillRect/>
          </a:stretch>
        </p:blipFill>
        <p:spPr>
          <a:xfrm>
            <a:off x="4067225" y="2747625"/>
            <a:ext cx="4993948" cy="2206701"/>
          </a:xfrm>
          <a:prstGeom prst="rect">
            <a:avLst/>
          </a:prstGeom>
          <a:noFill/>
          <a:ln>
            <a:noFill/>
          </a:ln>
        </p:spPr>
      </p:pic>
      <p:sp>
        <p:nvSpPr>
          <p:cNvPr id="1995" name="Google Shape;1995;p164"/>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16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SushiSwap</a:t>
            </a:r>
            <a:endParaRPr/>
          </a:p>
        </p:txBody>
      </p:sp>
      <p:pic>
        <p:nvPicPr>
          <p:cNvPr id="2001" name="Google Shape;2001;p165"/>
          <p:cNvPicPr preferRelativeResize="0"/>
          <p:nvPr/>
        </p:nvPicPr>
        <p:blipFill>
          <a:blip r:embed="rId3">
            <a:alphaModFix/>
          </a:blip>
          <a:stretch>
            <a:fillRect/>
          </a:stretch>
        </p:blipFill>
        <p:spPr>
          <a:xfrm>
            <a:off x="2880800" y="930700"/>
            <a:ext cx="3382399" cy="2040501"/>
          </a:xfrm>
          <a:prstGeom prst="rect">
            <a:avLst/>
          </a:prstGeom>
          <a:noFill/>
          <a:ln>
            <a:noFill/>
          </a:ln>
        </p:spPr>
      </p:pic>
      <p:pic>
        <p:nvPicPr>
          <p:cNvPr id="2002" name="Google Shape;2002;p165"/>
          <p:cNvPicPr preferRelativeResize="0"/>
          <p:nvPr/>
        </p:nvPicPr>
        <p:blipFill>
          <a:blip r:embed="rId4">
            <a:alphaModFix/>
          </a:blip>
          <a:stretch>
            <a:fillRect/>
          </a:stretch>
        </p:blipFill>
        <p:spPr>
          <a:xfrm>
            <a:off x="3608675" y="3064726"/>
            <a:ext cx="1926661" cy="1948448"/>
          </a:xfrm>
          <a:prstGeom prst="rect">
            <a:avLst/>
          </a:prstGeom>
          <a:noFill/>
          <a:ln>
            <a:noFill/>
          </a:ln>
        </p:spPr>
      </p:pic>
      <p:sp>
        <p:nvSpPr>
          <p:cNvPr id="2003" name="Google Shape;2003;p165"/>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16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dYdX</a:t>
            </a:r>
            <a:endParaRPr/>
          </a:p>
        </p:txBody>
      </p:sp>
      <p:sp>
        <p:nvSpPr>
          <p:cNvPr id="2009" name="Google Shape;2009;p166"/>
          <p:cNvSpPr txBox="1">
            <a:spLocks noGrp="1"/>
          </p:cNvSpPr>
          <p:nvPr>
            <p:ph type="body" idx="1"/>
          </p:nvPr>
        </p:nvSpPr>
        <p:spPr>
          <a:xfrm>
            <a:off x="1297500" y="1567550"/>
            <a:ext cx="3603300" cy="2911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Créé en 2017 sur Blockchain Ethereum</a:t>
            </a:r>
            <a:endParaRPr/>
          </a:p>
          <a:p>
            <a:pPr marL="0" lvl="0" indent="0" algn="just" rtl="0">
              <a:spcBef>
                <a:spcPts val="1200"/>
              </a:spcBef>
              <a:spcAft>
                <a:spcPts val="0"/>
              </a:spcAft>
              <a:buNone/>
            </a:pPr>
            <a:r>
              <a:rPr lang="fr"/>
              <a:t>Migration sur Cosmos pour sa V4.</a:t>
            </a:r>
            <a:endParaRPr/>
          </a:p>
          <a:p>
            <a:pPr marL="0" lvl="0" indent="0" algn="just" rtl="0">
              <a:spcBef>
                <a:spcPts val="1200"/>
              </a:spcBef>
              <a:spcAft>
                <a:spcPts val="1200"/>
              </a:spcAft>
              <a:buNone/>
            </a:pPr>
            <a:r>
              <a:rPr lang="fr"/>
              <a:t>Basée sur le Cosmos SDK et sur le protocole Proof-of-Work de Tendermint.</a:t>
            </a:r>
            <a:endParaRPr/>
          </a:p>
        </p:txBody>
      </p:sp>
      <p:pic>
        <p:nvPicPr>
          <p:cNvPr id="2010" name="Google Shape;2010;p166"/>
          <p:cNvPicPr preferRelativeResize="0"/>
          <p:nvPr/>
        </p:nvPicPr>
        <p:blipFill>
          <a:blip r:embed="rId3">
            <a:alphaModFix/>
          </a:blip>
          <a:stretch>
            <a:fillRect/>
          </a:stretch>
        </p:blipFill>
        <p:spPr>
          <a:xfrm>
            <a:off x="5404850" y="953563"/>
            <a:ext cx="3028950" cy="1514475"/>
          </a:xfrm>
          <a:prstGeom prst="rect">
            <a:avLst/>
          </a:prstGeom>
          <a:noFill/>
          <a:ln>
            <a:noFill/>
          </a:ln>
        </p:spPr>
      </p:pic>
      <p:pic>
        <p:nvPicPr>
          <p:cNvPr id="2011" name="Google Shape;2011;p166"/>
          <p:cNvPicPr preferRelativeResize="0"/>
          <p:nvPr/>
        </p:nvPicPr>
        <p:blipFill>
          <a:blip r:embed="rId4">
            <a:alphaModFix/>
          </a:blip>
          <a:stretch>
            <a:fillRect/>
          </a:stretch>
        </p:blipFill>
        <p:spPr>
          <a:xfrm>
            <a:off x="5301188" y="2571738"/>
            <a:ext cx="3236265" cy="2370662"/>
          </a:xfrm>
          <a:prstGeom prst="rect">
            <a:avLst/>
          </a:prstGeom>
          <a:noFill/>
          <a:ln>
            <a:noFill/>
          </a:ln>
        </p:spPr>
      </p:pic>
      <p:sp>
        <p:nvSpPr>
          <p:cNvPr id="2012" name="Google Shape;2012;p166"/>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16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DEX vs CEX </a:t>
            </a:r>
            <a:endParaRPr/>
          </a:p>
        </p:txBody>
      </p:sp>
      <p:sp>
        <p:nvSpPr>
          <p:cNvPr id="2018" name="Google Shape;2018;p167"/>
          <p:cNvSpPr/>
          <p:nvPr/>
        </p:nvSpPr>
        <p:spPr>
          <a:xfrm>
            <a:off x="3303925" y="2133925"/>
            <a:ext cx="2693100" cy="654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DEX : Decentralized Exchange</a:t>
            </a:r>
            <a:endParaRPr/>
          </a:p>
        </p:txBody>
      </p:sp>
      <p:sp>
        <p:nvSpPr>
          <p:cNvPr id="2019" name="Google Shape;2019;p167"/>
          <p:cNvSpPr/>
          <p:nvPr/>
        </p:nvSpPr>
        <p:spPr>
          <a:xfrm>
            <a:off x="3303925" y="2970650"/>
            <a:ext cx="2693100" cy="6549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CEX : Centralized Exchange</a:t>
            </a:r>
            <a:endParaRPr/>
          </a:p>
        </p:txBody>
      </p:sp>
      <p:sp>
        <p:nvSpPr>
          <p:cNvPr id="2020" name="Google Shape;2020;p167"/>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168"/>
          <p:cNvSpPr txBox="1">
            <a:spLocks noGrp="1"/>
          </p:cNvSpPr>
          <p:nvPr>
            <p:ph type="body" idx="1"/>
          </p:nvPr>
        </p:nvSpPr>
        <p:spPr>
          <a:xfrm>
            <a:off x="1052550" y="1116150"/>
            <a:ext cx="7038900" cy="2911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 sz="3500"/>
              <a:t>C’est tout pour aujourd’hui ! </a:t>
            </a:r>
            <a:endParaRPr sz="3500"/>
          </a:p>
          <a:p>
            <a:pPr marL="0" lvl="0" indent="0" algn="ctr" rtl="0">
              <a:spcBef>
                <a:spcPts val="1200"/>
              </a:spcBef>
              <a:spcAft>
                <a:spcPts val="1200"/>
              </a:spcAft>
              <a:buNone/>
            </a:pPr>
            <a:r>
              <a:rPr lang="fr" sz="3500"/>
              <a:t>Des questions ?</a:t>
            </a:r>
            <a:endParaRPr sz="3500"/>
          </a:p>
        </p:txBody>
      </p:sp>
      <p:sp>
        <p:nvSpPr>
          <p:cNvPr id="2026" name="Google Shape;2026;p16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Quelques chiffres</a:t>
            </a:r>
            <a:endParaRPr/>
          </a:p>
        </p:txBody>
      </p:sp>
      <p:pic>
        <p:nvPicPr>
          <p:cNvPr id="1476" name="Google Shape;1476;p128" title="Chart"/>
          <p:cNvPicPr preferRelativeResize="0"/>
          <p:nvPr/>
        </p:nvPicPr>
        <p:blipFill>
          <a:blip r:embed="rId3">
            <a:alphaModFix/>
          </a:blip>
          <a:stretch>
            <a:fillRect/>
          </a:stretch>
        </p:blipFill>
        <p:spPr>
          <a:xfrm>
            <a:off x="1716863" y="1107025"/>
            <a:ext cx="5710269" cy="3530850"/>
          </a:xfrm>
          <a:prstGeom prst="rect">
            <a:avLst/>
          </a:prstGeom>
          <a:noFill/>
          <a:ln>
            <a:noFill/>
          </a:ln>
        </p:spPr>
      </p:pic>
      <p:sp>
        <p:nvSpPr>
          <p:cNvPr id="1477" name="Google Shape;1477;p128"/>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29"/>
          <p:cNvSpPr txBox="1">
            <a:spLocks noGrp="1"/>
          </p:cNvSpPr>
          <p:nvPr>
            <p:ph type="body" idx="1"/>
          </p:nvPr>
        </p:nvSpPr>
        <p:spPr>
          <a:xfrm>
            <a:off x="1052550" y="1116150"/>
            <a:ext cx="7038900" cy="29112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fr" sz="3500"/>
              <a:t>Qu’est ce qu’une crypto-monnaie ?</a:t>
            </a:r>
            <a:endParaRPr sz="3500"/>
          </a:p>
        </p:txBody>
      </p:sp>
      <p:sp>
        <p:nvSpPr>
          <p:cNvPr id="1483" name="Google Shape;1483;p129"/>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Qu’est ce qu’une crypto-monnaie ?</a:t>
            </a:r>
            <a:endParaRPr/>
          </a:p>
        </p:txBody>
      </p:sp>
      <p:sp>
        <p:nvSpPr>
          <p:cNvPr id="1489" name="Google Shape;1489;p130"/>
          <p:cNvSpPr/>
          <p:nvPr/>
        </p:nvSpPr>
        <p:spPr>
          <a:xfrm>
            <a:off x="1199425" y="1059600"/>
            <a:ext cx="7609800" cy="1538100"/>
          </a:xfrm>
          <a:prstGeom prst="wedgeRoundRectCallout">
            <a:avLst>
              <a:gd name="adj1" fmla="val -57446"/>
              <a:gd name="adj2" fmla="val 41376"/>
              <a:gd name="adj3" fmla="val 0"/>
            </a:avLst>
          </a:prstGeom>
          <a:solidFill>
            <a:srgbClr val="9E9E9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450">
              <a:solidFill>
                <a:schemeClr val="dk1"/>
              </a:solidFill>
              <a:latin typeface="Lato"/>
              <a:ea typeface="Lato"/>
              <a:cs typeface="Lato"/>
              <a:sym typeface="Lato"/>
            </a:endParaRPr>
          </a:p>
          <a:p>
            <a:pPr marL="0" lvl="0" indent="0" algn="l" rtl="0">
              <a:lnSpc>
                <a:spcPct val="115000"/>
              </a:lnSpc>
              <a:spcBef>
                <a:spcPts val="2300"/>
              </a:spcBef>
              <a:spcAft>
                <a:spcPts val="0"/>
              </a:spcAft>
              <a:buNone/>
            </a:pPr>
            <a:r>
              <a:rPr lang="fr" sz="1450">
                <a:solidFill>
                  <a:schemeClr val="dk1"/>
                </a:solidFill>
                <a:latin typeface="Lato"/>
                <a:ea typeface="Lato"/>
                <a:cs typeface="Lato"/>
                <a:sym typeface="Lato"/>
              </a:rPr>
              <a:t>La cryptomonnaie, parfois appelée crypto-monnaie ou crypto, </a:t>
            </a:r>
            <a:r>
              <a:rPr lang="fr" sz="1450">
                <a:solidFill>
                  <a:schemeClr val="dk1"/>
                </a:solidFill>
                <a:highlight>
                  <a:srgbClr val="FF9900"/>
                </a:highlight>
                <a:latin typeface="Lato"/>
                <a:ea typeface="Lato"/>
                <a:cs typeface="Lato"/>
                <a:sym typeface="Lato"/>
              </a:rPr>
              <a:t>est une forme de monnaie </a:t>
            </a:r>
            <a:r>
              <a:rPr lang="fr" sz="1450">
                <a:solidFill>
                  <a:schemeClr val="dk1"/>
                </a:solidFill>
                <a:latin typeface="Lato"/>
                <a:ea typeface="Lato"/>
                <a:cs typeface="Lato"/>
                <a:sym typeface="Lato"/>
              </a:rPr>
              <a:t>qui existe sous forme numérique ou virtuelle et qui utilise la cryptographie pour sécuriser les transactions. Les cryptomonnaies n'ont pas d'autorité centrale d'émission ni de régulation, mais elles utilisent un système décentralisé pour enregistrer les transactions et émettre de nouvelles unités.</a:t>
            </a:r>
            <a:endParaRPr sz="1300">
              <a:solidFill>
                <a:schemeClr val="dk1"/>
              </a:solidFill>
              <a:latin typeface="Lato"/>
              <a:ea typeface="Lato"/>
              <a:cs typeface="Lato"/>
              <a:sym typeface="Lato"/>
            </a:endParaRPr>
          </a:p>
          <a:p>
            <a:pPr marL="0" lvl="0" indent="0" algn="l" rtl="0">
              <a:spcBef>
                <a:spcPts val="2300"/>
              </a:spcBef>
              <a:spcAft>
                <a:spcPts val="0"/>
              </a:spcAft>
              <a:buNone/>
            </a:pPr>
            <a:endParaRPr>
              <a:solidFill>
                <a:schemeClr val="dk1"/>
              </a:solidFill>
            </a:endParaRPr>
          </a:p>
          <a:p>
            <a:pPr marL="0" lvl="0" indent="0" algn="l" rtl="0">
              <a:spcBef>
                <a:spcPts val="0"/>
              </a:spcBef>
              <a:spcAft>
                <a:spcPts val="0"/>
              </a:spcAft>
              <a:buNone/>
            </a:pPr>
            <a:endParaRPr/>
          </a:p>
        </p:txBody>
      </p:sp>
      <p:sp>
        <p:nvSpPr>
          <p:cNvPr id="1490" name="Google Shape;1490;p130"/>
          <p:cNvSpPr/>
          <p:nvPr/>
        </p:nvSpPr>
        <p:spPr>
          <a:xfrm>
            <a:off x="1199425" y="2678450"/>
            <a:ext cx="7609800" cy="1449600"/>
          </a:xfrm>
          <a:prstGeom prst="wedgeRoundRectCallout">
            <a:avLst>
              <a:gd name="adj1" fmla="val 34706"/>
              <a:gd name="adj2" fmla="val 69600"/>
              <a:gd name="adj3" fmla="val 0"/>
            </a:avLst>
          </a:prstGeom>
          <a:solidFill>
            <a:srgbClr val="566BB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2300"/>
              </a:spcAft>
              <a:buNone/>
            </a:pPr>
            <a:r>
              <a:rPr lang="fr">
                <a:solidFill>
                  <a:srgbClr val="161616"/>
                </a:solidFill>
                <a:latin typeface="Lato"/>
                <a:ea typeface="Lato"/>
                <a:cs typeface="Lato"/>
                <a:sym typeface="Lato"/>
              </a:rPr>
              <a:t>Les “cryptomonnaies”, plutôt appelés “crypto-actifs” sont des actifs numériques virtuels qui reposent sur la technologie de la blockchain à travers un registre décentralisé et un protocole informatique crypté. </a:t>
            </a:r>
            <a:r>
              <a:rPr lang="fr">
                <a:solidFill>
                  <a:srgbClr val="161616"/>
                </a:solidFill>
                <a:highlight>
                  <a:srgbClr val="FF9900"/>
                </a:highlight>
                <a:latin typeface="Lato"/>
                <a:ea typeface="Lato"/>
                <a:cs typeface="Lato"/>
                <a:sym typeface="Lato"/>
              </a:rPr>
              <a:t>Un crypto-actif n’est pas une monnaie</a:t>
            </a:r>
            <a:r>
              <a:rPr lang="fr">
                <a:solidFill>
                  <a:srgbClr val="161616"/>
                </a:solidFill>
                <a:latin typeface="Lato"/>
                <a:ea typeface="Lato"/>
                <a:cs typeface="Lato"/>
                <a:sym typeface="Lato"/>
              </a:rPr>
              <a:t>. Sa valeur se détermine uniquement en fonction de l’offre et de la demande. Les crypto-actifs ne reposent pas sur un tiers de confiance comme une banque centrale pour une monnaie.</a:t>
            </a:r>
            <a:endParaRPr>
              <a:solidFill>
                <a:srgbClr val="161616"/>
              </a:solidFill>
              <a:latin typeface="Lato"/>
              <a:ea typeface="Lato"/>
              <a:cs typeface="Lato"/>
              <a:sym typeface="Lato"/>
            </a:endParaRPr>
          </a:p>
        </p:txBody>
      </p:sp>
      <p:sp>
        <p:nvSpPr>
          <p:cNvPr id="1491" name="Google Shape;1491;p130"/>
          <p:cNvSpPr txBox="1"/>
          <p:nvPr/>
        </p:nvSpPr>
        <p:spPr>
          <a:xfrm>
            <a:off x="0" y="2435625"/>
            <a:ext cx="113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lt1"/>
                </a:solidFill>
                <a:latin typeface="Lato"/>
                <a:ea typeface="Lato"/>
                <a:cs typeface="Lato"/>
                <a:sym typeface="Lato"/>
              </a:rPr>
              <a:t>Kaspersky</a:t>
            </a:r>
            <a:endParaRPr>
              <a:solidFill>
                <a:schemeClr val="lt1"/>
              </a:solidFill>
              <a:latin typeface="Lato"/>
              <a:ea typeface="Lato"/>
              <a:cs typeface="Lato"/>
              <a:sym typeface="Lato"/>
            </a:endParaRPr>
          </a:p>
        </p:txBody>
      </p:sp>
      <p:sp>
        <p:nvSpPr>
          <p:cNvPr id="1492" name="Google Shape;1492;p130"/>
          <p:cNvSpPr txBox="1"/>
          <p:nvPr/>
        </p:nvSpPr>
        <p:spPr>
          <a:xfrm>
            <a:off x="6181000" y="4336725"/>
            <a:ext cx="292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lt1"/>
                </a:solidFill>
                <a:latin typeface="Lato"/>
                <a:ea typeface="Lato"/>
                <a:cs typeface="Lato"/>
                <a:sym typeface="Lato"/>
              </a:rPr>
              <a:t>Autorité des marchés financiers (AMF)</a:t>
            </a:r>
            <a:endParaRPr>
              <a:solidFill>
                <a:schemeClr val="lt1"/>
              </a:solidFill>
              <a:latin typeface="Lato"/>
              <a:ea typeface="Lato"/>
              <a:cs typeface="Lato"/>
              <a:sym typeface="Lato"/>
            </a:endParaRPr>
          </a:p>
        </p:txBody>
      </p:sp>
      <p:sp>
        <p:nvSpPr>
          <p:cNvPr id="1493" name="Google Shape;1493;p130"/>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1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Qu’est ce qu’une crypto-monnaie ?</a:t>
            </a:r>
            <a:endParaRPr/>
          </a:p>
        </p:txBody>
      </p:sp>
      <p:sp>
        <p:nvSpPr>
          <p:cNvPr id="1499" name="Google Shape;1499;p131"/>
          <p:cNvSpPr/>
          <p:nvPr/>
        </p:nvSpPr>
        <p:spPr>
          <a:xfrm>
            <a:off x="1187100" y="1817550"/>
            <a:ext cx="6769800" cy="1508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76200" lvl="0" indent="0" algn="l" rtl="0">
              <a:lnSpc>
                <a:spcPct val="115000"/>
              </a:lnSpc>
              <a:spcBef>
                <a:spcPts val="0"/>
              </a:spcBef>
              <a:spcAft>
                <a:spcPts val="800"/>
              </a:spcAft>
              <a:buNone/>
            </a:pPr>
            <a:r>
              <a:rPr lang="fr" sz="1100">
                <a:solidFill>
                  <a:schemeClr val="dk1"/>
                </a:solidFill>
                <a:latin typeface="Lato"/>
                <a:ea typeface="Lato"/>
                <a:cs typeface="Lato"/>
                <a:sym typeface="Lato"/>
              </a:rPr>
              <a:t>“Moyen de paiement virtuel utilisable essentiellement sur Internet, s’appuyant sur la </a:t>
            </a:r>
            <a:r>
              <a:rPr lang="fr" sz="1100">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cryptographie</a:t>
            </a:r>
            <a:r>
              <a:rPr lang="fr" sz="1100">
                <a:solidFill>
                  <a:schemeClr val="dk1"/>
                </a:solidFill>
                <a:latin typeface="Lato"/>
                <a:ea typeface="Lato"/>
                <a:cs typeface="Lato"/>
                <a:sym typeface="Lato"/>
              </a:rPr>
              <a:t> pour sécuriser les transactions et la création d’unités, et échappant à tout contrôle des régulateurs et des banques centrales. (On dit aussi </a:t>
            </a:r>
            <a:r>
              <a:rPr lang="fr" sz="1100" i="1">
                <a:solidFill>
                  <a:schemeClr val="dk1"/>
                </a:solidFill>
                <a:latin typeface="Lato"/>
                <a:ea typeface="Lato"/>
                <a:cs typeface="Lato"/>
                <a:sym typeface="Lato"/>
              </a:rPr>
              <a:t>monnaie cryptographique</a:t>
            </a:r>
            <a:r>
              <a:rPr lang="fr" sz="1100">
                <a:solidFill>
                  <a:schemeClr val="dk1"/>
                </a:solidFill>
                <a:latin typeface="Lato"/>
                <a:ea typeface="Lato"/>
                <a:cs typeface="Lato"/>
                <a:sym typeface="Lato"/>
              </a:rPr>
              <a:t>.) [il existe des centaines de cryptomonnaies dans le monde, parmi lesquelles le </a:t>
            </a:r>
            <a:r>
              <a:rPr lang="fr" sz="1100">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bitcoin</a:t>
            </a:r>
            <a:r>
              <a:rPr lang="fr" sz="1100">
                <a:solidFill>
                  <a:schemeClr val="dk1"/>
                </a:solidFill>
                <a:latin typeface="Lato"/>
                <a:ea typeface="Lato"/>
                <a:cs typeface="Lato"/>
                <a:sym typeface="Lato"/>
              </a:rPr>
              <a:t>. Parce qu’elles sont dépourvues de cours légal, les spécialistes privilégient l’appellation </a:t>
            </a:r>
            <a:r>
              <a:rPr lang="fr" sz="1100" i="1">
                <a:solidFill>
                  <a:schemeClr val="dk1"/>
                </a:solidFill>
                <a:latin typeface="Lato"/>
                <a:ea typeface="Lato"/>
                <a:cs typeface="Lato"/>
                <a:sym typeface="Lato"/>
              </a:rPr>
              <a:t>cryptoactifs</a:t>
            </a:r>
            <a:r>
              <a:rPr lang="fr" sz="1100">
                <a:solidFill>
                  <a:schemeClr val="dk1"/>
                </a:solidFill>
                <a:latin typeface="Lato"/>
                <a:ea typeface="Lato"/>
                <a:cs typeface="Lato"/>
                <a:sym typeface="Lato"/>
              </a:rPr>
              <a:t>.]”  Larousse</a:t>
            </a:r>
            <a:endParaRPr sz="1100">
              <a:solidFill>
                <a:schemeClr val="dk1"/>
              </a:solidFill>
            </a:endParaRPr>
          </a:p>
        </p:txBody>
      </p:sp>
      <p:sp>
        <p:nvSpPr>
          <p:cNvPr id="1500" name="Google Shape;1500;p131"/>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Stockage et utilisation</a:t>
            </a:r>
            <a:endParaRPr/>
          </a:p>
        </p:txBody>
      </p:sp>
      <p:sp>
        <p:nvSpPr>
          <p:cNvPr id="1506" name="Google Shape;1506;p132"/>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stockage de crypto-actifs se fait via des portefeuilles qu’on appelle “wallets”.</a:t>
            </a:r>
            <a:endParaRPr/>
          </a:p>
          <a:p>
            <a:pPr marL="0" lvl="0" indent="0" algn="l" rtl="0">
              <a:spcBef>
                <a:spcPts val="1200"/>
              </a:spcBef>
              <a:spcAft>
                <a:spcPts val="0"/>
              </a:spcAft>
              <a:buNone/>
            </a:pPr>
            <a:r>
              <a:rPr lang="fr"/>
              <a:t>Certains peuvent stocker plusieurs crypto-actifs et d’autres un seul.</a:t>
            </a:r>
            <a:endParaRPr/>
          </a:p>
          <a:p>
            <a:pPr marL="0" lvl="0" indent="0" algn="l" rtl="0">
              <a:spcBef>
                <a:spcPts val="1200"/>
              </a:spcBef>
              <a:spcAft>
                <a:spcPts val="1200"/>
              </a:spcAft>
              <a:buNone/>
            </a:pPr>
            <a:r>
              <a:rPr lang="fr"/>
              <a:t>Ces derniers sont dotés de 2 éléments qu’on nomme “clé publique” et “clé privée”.</a:t>
            </a:r>
            <a:endParaRPr/>
          </a:p>
        </p:txBody>
      </p:sp>
      <p:sp>
        <p:nvSpPr>
          <p:cNvPr id="1507" name="Google Shape;1507;p132"/>
          <p:cNvSpPr/>
          <p:nvPr/>
        </p:nvSpPr>
        <p:spPr>
          <a:xfrm>
            <a:off x="3262200" y="2538650"/>
            <a:ext cx="2619600" cy="2060400"/>
          </a:xfrm>
          <a:prstGeom prst="round2SameRect">
            <a:avLst>
              <a:gd name="adj1" fmla="val 16667"/>
              <a:gd name="adj2" fmla="val 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Wallet</a:t>
            </a:r>
            <a:endParaRPr/>
          </a:p>
        </p:txBody>
      </p:sp>
      <p:sp>
        <p:nvSpPr>
          <p:cNvPr id="1508" name="Google Shape;1508;p132"/>
          <p:cNvSpPr/>
          <p:nvPr/>
        </p:nvSpPr>
        <p:spPr>
          <a:xfrm>
            <a:off x="3545550" y="3039000"/>
            <a:ext cx="2052900" cy="59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Clé publique</a:t>
            </a:r>
            <a:endParaRPr/>
          </a:p>
        </p:txBody>
      </p:sp>
      <p:sp>
        <p:nvSpPr>
          <p:cNvPr id="1509" name="Google Shape;1509;p132"/>
          <p:cNvSpPr/>
          <p:nvPr/>
        </p:nvSpPr>
        <p:spPr>
          <a:xfrm>
            <a:off x="3545550" y="3765375"/>
            <a:ext cx="2052900" cy="5961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Clé privée</a:t>
            </a:r>
            <a:endParaRPr/>
          </a:p>
        </p:txBody>
      </p:sp>
      <p:sp>
        <p:nvSpPr>
          <p:cNvPr id="1510" name="Google Shape;1510;p132"/>
          <p:cNvSpPr txBox="1"/>
          <p:nvPr/>
        </p:nvSpPr>
        <p:spPr>
          <a:xfrm>
            <a:off x="6848100" y="4650900"/>
            <a:ext cx="229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marL="0" lvl="0" indent="0" algn="l" rtl="0">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2301</Words>
  <Application>Microsoft Office PowerPoint</Application>
  <PresentationFormat>Affichage à l'écran (16:9)</PresentationFormat>
  <Paragraphs>446</Paragraphs>
  <Slides>45</Slides>
  <Notes>45</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45</vt:i4>
      </vt:variant>
    </vt:vector>
  </HeadingPairs>
  <TitlesOfParts>
    <vt:vector size="49" baseType="lpstr">
      <vt:lpstr>Montserrat</vt:lpstr>
      <vt:lpstr>Lato</vt:lpstr>
      <vt:lpstr>Arial</vt:lpstr>
      <vt:lpstr>Focus</vt:lpstr>
      <vt:lpstr>Sommaire</vt:lpstr>
      <vt:lpstr>Cours 3 : Les crypto-monnaies </vt:lpstr>
      <vt:lpstr>Quelques chiffres</vt:lpstr>
      <vt:lpstr>Quelques chiffres</vt:lpstr>
      <vt:lpstr>Quelques chiffres</vt:lpstr>
      <vt:lpstr>Présentation PowerPoint</vt:lpstr>
      <vt:lpstr>Qu’est ce qu’une crypto-monnaie ?</vt:lpstr>
      <vt:lpstr>Qu’est ce qu’une crypto-monnaie ?</vt:lpstr>
      <vt:lpstr>Stockage et utilisation</vt:lpstr>
      <vt:lpstr>Stockage et utilisation</vt:lpstr>
      <vt:lpstr>Stockage et utilisation</vt:lpstr>
      <vt:lpstr>Entreprises &amp; Crypto-Actifs</vt:lpstr>
      <vt:lpstr>Démonstration : Etherscan &amp; APE BOARD</vt:lpstr>
      <vt:lpstr>Anonymisation ou Pseudonymisation</vt:lpstr>
      <vt:lpstr>Anonymisation ou Pseudonymisation</vt:lpstr>
      <vt:lpstr>Anonymisation ou Pseudonymisation</vt:lpstr>
      <vt:lpstr>Concept de KYC</vt:lpstr>
      <vt:lpstr>Les KYC</vt:lpstr>
      <vt:lpstr>KYC : Débloquer le pseudonymat</vt:lpstr>
      <vt:lpstr>KYC : Débloquer le pseudonymat</vt:lpstr>
      <vt:lpstr>L’affaire Tornado Cash</vt:lpstr>
      <vt:lpstr>Le contrôle et les régulations</vt:lpstr>
      <vt:lpstr>Quels enjeux ?</vt:lpstr>
      <vt:lpstr>Le positionnement des banques centrales</vt:lpstr>
      <vt:lpstr>Les MNBC</vt:lpstr>
      <vt:lpstr>Les MNBC</vt:lpstr>
      <vt:lpstr>Les MNBC</vt:lpstr>
      <vt:lpstr>Présentation PowerPoint</vt:lpstr>
      <vt:lpstr>DEX vs CEX </vt:lpstr>
      <vt:lpstr>DEX vs CEX </vt:lpstr>
      <vt:lpstr>Les CEX (Centralized EXchanges)</vt:lpstr>
      <vt:lpstr>Les CEX (Centralized EXchanges)</vt:lpstr>
      <vt:lpstr>Les CEX (Centralized EXchanges)</vt:lpstr>
      <vt:lpstr>Binance</vt:lpstr>
      <vt:lpstr>Binance</vt:lpstr>
      <vt:lpstr>Coinbase</vt:lpstr>
      <vt:lpstr>Coinbase</vt:lpstr>
      <vt:lpstr>FTX</vt:lpstr>
      <vt:lpstr>Les DEX (Decentralized EXchanges)</vt:lpstr>
      <vt:lpstr>Les DEX (Decentralized EXchanges)</vt:lpstr>
      <vt:lpstr>PancakeSwap</vt:lpstr>
      <vt:lpstr>SushiSwap</vt:lpstr>
      <vt:lpstr>dYdX</vt:lpstr>
      <vt:lpstr>DEX vs CEX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Comprendre la Blockchain et ses enjeux dans la stratégie d’une organisation</dc:title>
  <cp:lastModifiedBy>Yann FORNIER</cp:lastModifiedBy>
  <cp:revision>3</cp:revision>
  <dcterms:modified xsi:type="dcterms:W3CDTF">2023-09-25T16:00:42Z</dcterms:modified>
</cp:coreProperties>
</file>